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256" r:id="rId2"/>
    <p:sldId id="332" r:id="rId3"/>
    <p:sldId id="382" r:id="rId4"/>
    <p:sldId id="375" r:id="rId5"/>
    <p:sldId id="257" r:id="rId6"/>
    <p:sldId id="258" r:id="rId7"/>
    <p:sldId id="290" r:id="rId8"/>
    <p:sldId id="364" r:id="rId9"/>
    <p:sldId id="365" r:id="rId10"/>
    <p:sldId id="259" r:id="rId11"/>
    <p:sldId id="366" r:id="rId12"/>
    <p:sldId id="367" r:id="rId13"/>
    <p:sldId id="368" r:id="rId14"/>
    <p:sldId id="369" r:id="rId15"/>
    <p:sldId id="363" r:id="rId16"/>
    <p:sldId id="370" r:id="rId17"/>
    <p:sldId id="281" r:id="rId18"/>
    <p:sldId id="352" r:id="rId19"/>
    <p:sldId id="333" r:id="rId20"/>
    <p:sldId id="355" r:id="rId21"/>
    <p:sldId id="383" r:id="rId22"/>
    <p:sldId id="384" r:id="rId23"/>
    <p:sldId id="334" r:id="rId24"/>
    <p:sldId id="354" r:id="rId25"/>
    <p:sldId id="261" r:id="rId26"/>
    <p:sldId id="289" r:id="rId27"/>
    <p:sldId id="351" r:id="rId28"/>
    <p:sldId id="283" r:id="rId29"/>
    <p:sldId id="284" r:id="rId30"/>
    <p:sldId id="285" r:id="rId31"/>
    <p:sldId id="287" r:id="rId32"/>
    <p:sldId id="286" r:id="rId33"/>
    <p:sldId id="288" r:id="rId34"/>
    <p:sldId id="371" r:id="rId35"/>
    <p:sldId id="372" r:id="rId36"/>
    <p:sldId id="359" r:id="rId37"/>
    <p:sldId id="360" r:id="rId38"/>
    <p:sldId id="353" r:id="rId39"/>
    <p:sldId id="262" r:id="rId40"/>
    <p:sldId id="291" r:id="rId41"/>
    <p:sldId id="263" r:id="rId42"/>
    <p:sldId id="335" r:id="rId43"/>
    <p:sldId id="324" r:id="rId44"/>
    <p:sldId id="325" r:id="rId45"/>
    <p:sldId id="326" r:id="rId46"/>
    <p:sldId id="339" r:id="rId47"/>
    <p:sldId id="340" r:id="rId48"/>
    <p:sldId id="336" r:id="rId49"/>
    <p:sldId id="337" r:id="rId50"/>
    <p:sldId id="341" r:id="rId51"/>
    <p:sldId id="338" r:id="rId52"/>
    <p:sldId id="328" r:id="rId53"/>
    <p:sldId id="269" r:id="rId54"/>
    <p:sldId id="292" r:id="rId55"/>
    <p:sldId id="342" r:id="rId56"/>
    <p:sldId id="270" r:id="rId57"/>
    <p:sldId id="343" r:id="rId58"/>
    <p:sldId id="344" r:id="rId59"/>
    <p:sldId id="345" r:id="rId60"/>
    <p:sldId id="346" r:id="rId61"/>
    <p:sldId id="347" r:id="rId62"/>
    <p:sldId id="348" r:id="rId63"/>
    <p:sldId id="349" r:id="rId64"/>
    <p:sldId id="276" r:id="rId65"/>
    <p:sldId id="293" r:id="rId66"/>
    <p:sldId id="323" r:id="rId67"/>
    <p:sldId id="356" r:id="rId68"/>
    <p:sldId id="277" r:id="rId69"/>
    <p:sldId id="357" r:id="rId70"/>
    <p:sldId id="362" r:id="rId71"/>
    <p:sldId id="329" r:id="rId72"/>
    <p:sldId id="330" r:id="rId73"/>
    <p:sldId id="358" r:id="rId74"/>
    <p:sldId id="278" r:id="rId75"/>
    <p:sldId id="295" r:id="rId76"/>
    <p:sldId id="331" r:id="rId77"/>
    <p:sldId id="350" r:id="rId78"/>
    <p:sldId id="373" r:id="rId79"/>
    <p:sldId id="374" r:id="rId80"/>
    <p:sldId id="279" r:id="rId81"/>
    <p:sldId id="308" r:id="rId82"/>
    <p:sldId id="299" r:id="rId83"/>
    <p:sldId id="300" r:id="rId84"/>
    <p:sldId id="301" r:id="rId85"/>
    <p:sldId id="302" r:id="rId86"/>
    <p:sldId id="303" r:id="rId87"/>
    <p:sldId id="306" r:id="rId88"/>
    <p:sldId id="307" r:id="rId89"/>
    <p:sldId id="304" r:id="rId90"/>
    <p:sldId id="296" r:id="rId91"/>
    <p:sldId id="309" r:id="rId92"/>
    <p:sldId id="310" r:id="rId93"/>
    <p:sldId id="311" r:id="rId94"/>
    <p:sldId id="312" r:id="rId95"/>
    <p:sldId id="313" r:id="rId96"/>
    <p:sldId id="314" r:id="rId97"/>
    <p:sldId id="315" r:id="rId98"/>
    <p:sldId id="316" r:id="rId99"/>
    <p:sldId id="317" r:id="rId100"/>
    <p:sldId id="318" r:id="rId101"/>
    <p:sldId id="376" r:id="rId102"/>
    <p:sldId id="377" r:id="rId103"/>
    <p:sldId id="378" r:id="rId104"/>
    <p:sldId id="379" r:id="rId105"/>
    <p:sldId id="380" r:id="rId106"/>
    <p:sldId id="297" r:id="rId107"/>
    <p:sldId id="298" r:id="rId108"/>
    <p:sldId id="381"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99" autoAdjust="0"/>
  </p:normalViewPr>
  <p:slideViewPr>
    <p:cSldViewPr snapToGrid="0" snapToObjects="1">
      <p:cViewPr varScale="1">
        <p:scale>
          <a:sx n="87" d="100"/>
          <a:sy n="87" d="100"/>
        </p:scale>
        <p:origin x="230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B7DB8-3960-4C86-B83A-F66B148A90B8}" type="datetimeFigureOut">
              <a:rPr lang="ro-RO" smtClean="0"/>
              <a:t>27.04.2026</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CB839-75C5-4117-A17A-A64DBE2B80FF}" type="slidenum">
              <a:rPr lang="ro-RO" smtClean="0"/>
              <a:t>‹#›</a:t>
            </a:fld>
            <a:endParaRPr lang="ro-RO"/>
          </a:p>
        </p:txBody>
      </p:sp>
    </p:spTree>
    <p:extLst>
      <p:ext uri="{BB962C8B-B14F-4D97-AF65-F5344CB8AC3E}">
        <p14:creationId xmlns:p14="http://schemas.microsoft.com/office/powerpoint/2010/main" val="13896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o-RO" sz="1200" dirty="0"/>
          </a:p>
        </p:txBody>
      </p:sp>
      <p:sp>
        <p:nvSpPr>
          <p:cNvPr id="4" name="Slide Number Placeholder 3"/>
          <p:cNvSpPr>
            <a:spLocks noGrp="1"/>
          </p:cNvSpPr>
          <p:nvPr>
            <p:ph type="sldNum" sz="quarter" idx="10"/>
          </p:nvPr>
        </p:nvSpPr>
        <p:spPr/>
        <p:txBody>
          <a:bodyPr/>
          <a:lstStyle/>
          <a:p>
            <a:fld id="{9FDCB839-75C5-4117-A17A-A64DBE2B80FF}" type="slidenum">
              <a:rPr lang="ro-RO" smtClean="0"/>
              <a:t>2</a:t>
            </a:fld>
            <a:endParaRPr lang="ro-RO"/>
          </a:p>
        </p:txBody>
      </p:sp>
    </p:spTree>
    <p:extLst>
      <p:ext uri="{BB962C8B-B14F-4D97-AF65-F5344CB8AC3E}">
        <p14:creationId xmlns:p14="http://schemas.microsoft.com/office/powerpoint/2010/main" val="348766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Data inceput la drum este data la care a intrat in vigoare HCL.</a:t>
            </a:r>
          </a:p>
          <a:p>
            <a:r>
              <a:rPr lang="ro-RO" dirty="0"/>
              <a:t>Daca un drum</a:t>
            </a:r>
            <a:r>
              <a:rPr lang="ro-RO" baseline="0" dirty="0"/>
              <a:t> are mai multe tronsoane, pentru a modifica un tronson trebuie sterse toate tronsoanele adăugate de dupa el.</a:t>
            </a:r>
          </a:p>
          <a:p>
            <a:r>
              <a:rPr lang="ro-RO" dirty="0"/>
              <a:t>Se</a:t>
            </a:r>
            <a:r>
              <a:rPr lang="ro-RO" baseline="0" dirty="0"/>
              <a:t> recomanda sa folositi tronsoane la drumurile care se intrerup sau la drumuri complexe!</a:t>
            </a:r>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41</a:t>
            </a:fld>
            <a:endParaRPr lang="ro-RO"/>
          </a:p>
        </p:txBody>
      </p:sp>
    </p:spTree>
    <p:extLst>
      <p:ext uri="{BB962C8B-B14F-4D97-AF65-F5344CB8AC3E}">
        <p14:creationId xmlns:p14="http://schemas.microsoft.com/office/powerpoint/2010/main" val="3755864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44</a:t>
            </a:fld>
            <a:endParaRPr lang="ro-RO"/>
          </a:p>
        </p:txBody>
      </p:sp>
    </p:spTree>
    <p:extLst>
      <p:ext uri="{BB962C8B-B14F-4D97-AF65-F5344CB8AC3E}">
        <p14:creationId xmlns:p14="http://schemas.microsoft.com/office/powerpoint/2010/main" val="91903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47</a:t>
            </a:fld>
            <a:endParaRPr lang="ro-RO"/>
          </a:p>
        </p:txBody>
      </p:sp>
    </p:spTree>
    <p:extLst>
      <p:ext uri="{BB962C8B-B14F-4D97-AF65-F5344CB8AC3E}">
        <p14:creationId xmlns:p14="http://schemas.microsoft.com/office/powerpoint/2010/main" val="397858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48</a:t>
            </a:fld>
            <a:endParaRPr lang="ro-RO"/>
          </a:p>
        </p:txBody>
      </p:sp>
    </p:spTree>
    <p:extLst>
      <p:ext uri="{BB962C8B-B14F-4D97-AF65-F5344CB8AC3E}">
        <p14:creationId xmlns:p14="http://schemas.microsoft.com/office/powerpoint/2010/main" val="15269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49</a:t>
            </a:fld>
            <a:endParaRPr lang="ro-RO"/>
          </a:p>
        </p:txBody>
      </p:sp>
    </p:spTree>
    <p:extLst>
      <p:ext uri="{BB962C8B-B14F-4D97-AF65-F5344CB8AC3E}">
        <p14:creationId xmlns:p14="http://schemas.microsoft.com/office/powerpoint/2010/main" val="425418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52</a:t>
            </a:fld>
            <a:endParaRPr lang="ro-RO"/>
          </a:p>
        </p:txBody>
      </p:sp>
    </p:spTree>
    <p:extLst>
      <p:ext uri="{BB962C8B-B14F-4D97-AF65-F5344CB8AC3E}">
        <p14:creationId xmlns:p14="http://schemas.microsoft.com/office/powerpoint/2010/main" val="198917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Se recomanda max</a:t>
            </a:r>
            <a:r>
              <a:rPr lang="ro-RO" baseline="0" dirty="0"/>
              <a:t> 150 de adrese pe actiune.</a:t>
            </a:r>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56</a:t>
            </a:fld>
            <a:endParaRPr lang="ro-RO"/>
          </a:p>
        </p:txBody>
      </p:sp>
    </p:spTree>
    <p:extLst>
      <p:ext uri="{BB962C8B-B14F-4D97-AF65-F5344CB8AC3E}">
        <p14:creationId xmlns:p14="http://schemas.microsoft.com/office/powerpoint/2010/main" val="2481535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66</a:t>
            </a:fld>
            <a:endParaRPr lang="ro-RO"/>
          </a:p>
        </p:txBody>
      </p:sp>
    </p:spTree>
    <p:extLst>
      <p:ext uri="{BB962C8B-B14F-4D97-AF65-F5344CB8AC3E}">
        <p14:creationId xmlns:p14="http://schemas.microsoft.com/office/powerpoint/2010/main" val="193752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Se vor exemplifica si modurile de vizualizare</a:t>
            </a:r>
          </a:p>
        </p:txBody>
      </p:sp>
      <p:sp>
        <p:nvSpPr>
          <p:cNvPr id="4" name="Slide Number Placeholder 3"/>
          <p:cNvSpPr>
            <a:spLocks noGrp="1"/>
          </p:cNvSpPr>
          <p:nvPr>
            <p:ph type="sldNum" sz="quarter" idx="10"/>
          </p:nvPr>
        </p:nvSpPr>
        <p:spPr/>
        <p:txBody>
          <a:bodyPr/>
          <a:lstStyle/>
          <a:p>
            <a:fld id="{9FDCB839-75C5-4117-A17A-A64DBE2B80FF}" type="slidenum">
              <a:rPr lang="ro-RO" smtClean="0"/>
              <a:t>67</a:t>
            </a:fld>
            <a:endParaRPr lang="ro-RO"/>
          </a:p>
        </p:txBody>
      </p:sp>
    </p:spTree>
    <p:extLst>
      <p:ext uri="{BB962C8B-B14F-4D97-AF65-F5344CB8AC3E}">
        <p14:creationId xmlns:p14="http://schemas.microsoft.com/office/powerpoint/2010/main" val="3322469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69</a:t>
            </a:fld>
            <a:endParaRPr lang="ro-RO"/>
          </a:p>
        </p:txBody>
      </p:sp>
    </p:spTree>
    <p:extLst>
      <p:ext uri="{BB962C8B-B14F-4D97-AF65-F5344CB8AC3E}">
        <p14:creationId xmlns:p14="http://schemas.microsoft.com/office/powerpoint/2010/main" val="26674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o-RO" sz="1200" dirty="0"/>
          </a:p>
        </p:txBody>
      </p:sp>
      <p:sp>
        <p:nvSpPr>
          <p:cNvPr id="4" name="Slide Number Placeholder 3"/>
          <p:cNvSpPr>
            <a:spLocks noGrp="1"/>
          </p:cNvSpPr>
          <p:nvPr>
            <p:ph type="sldNum" sz="quarter" idx="10"/>
          </p:nvPr>
        </p:nvSpPr>
        <p:spPr/>
        <p:txBody>
          <a:bodyPr/>
          <a:lstStyle/>
          <a:p>
            <a:fld id="{9FDCB839-75C5-4117-A17A-A64DBE2B80FF}" type="slidenum">
              <a:rPr lang="ro-RO" smtClean="0"/>
              <a:t>5</a:t>
            </a:fld>
            <a:endParaRPr lang="ro-RO"/>
          </a:p>
        </p:txBody>
      </p:sp>
    </p:spTree>
    <p:extLst>
      <p:ext uri="{BB962C8B-B14F-4D97-AF65-F5344CB8AC3E}">
        <p14:creationId xmlns:p14="http://schemas.microsoft.com/office/powerpoint/2010/main" val="1724826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72</a:t>
            </a:fld>
            <a:endParaRPr lang="ro-RO"/>
          </a:p>
        </p:txBody>
      </p:sp>
    </p:spTree>
    <p:extLst>
      <p:ext uri="{BB962C8B-B14F-4D97-AF65-F5344CB8AC3E}">
        <p14:creationId xmlns:p14="http://schemas.microsoft.com/office/powerpoint/2010/main" val="4162070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76</a:t>
            </a:fld>
            <a:endParaRPr lang="ro-RO"/>
          </a:p>
        </p:txBody>
      </p:sp>
    </p:spTree>
    <p:extLst>
      <p:ext uri="{BB962C8B-B14F-4D97-AF65-F5344CB8AC3E}">
        <p14:creationId xmlns:p14="http://schemas.microsoft.com/office/powerpoint/2010/main" val="409180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6</a:t>
            </a:fld>
            <a:endParaRPr lang="ro-RO"/>
          </a:p>
        </p:txBody>
      </p:sp>
    </p:spTree>
    <p:extLst>
      <p:ext uri="{BB962C8B-B14F-4D97-AF65-F5344CB8AC3E}">
        <p14:creationId xmlns:p14="http://schemas.microsoft.com/office/powerpoint/2010/main" val="92271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Ce este o schiță? Schița este versiunea de lucru a unei acțiuni. Este locul unde Referentul pregătește totul înainte ca Supervizorul să verifice și să aprobe. Gândește‑te la schiță ca la un draft, o ciornă, o lucrare în pregătire</a:t>
            </a:r>
          </a:p>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7</a:t>
            </a:fld>
            <a:endParaRPr lang="ro-RO"/>
          </a:p>
        </p:txBody>
      </p:sp>
    </p:spTree>
    <p:extLst>
      <p:ext uri="{BB962C8B-B14F-4D97-AF65-F5344CB8AC3E}">
        <p14:creationId xmlns:p14="http://schemas.microsoft.com/office/powerpoint/2010/main" val="84490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10</a:t>
            </a:fld>
            <a:endParaRPr lang="ro-RO"/>
          </a:p>
        </p:txBody>
      </p:sp>
    </p:spTree>
    <p:extLst>
      <p:ext uri="{BB962C8B-B14F-4D97-AF65-F5344CB8AC3E}">
        <p14:creationId xmlns:p14="http://schemas.microsoft.com/office/powerpoint/2010/main" val="319277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17</a:t>
            </a:fld>
            <a:endParaRPr lang="ro-RO"/>
          </a:p>
        </p:txBody>
      </p:sp>
    </p:spTree>
    <p:extLst>
      <p:ext uri="{BB962C8B-B14F-4D97-AF65-F5344CB8AC3E}">
        <p14:creationId xmlns:p14="http://schemas.microsoft.com/office/powerpoint/2010/main" val="337010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0" i="0" u="none" strike="noStrike" kern="1200" baseline="0" dirty="0">
                <a:solidFill>
                  <a:schemeClr val="tx1"/>
                </a:solidFill>
                <a:latin typeface="+mn-lt"/>
                <a:ea typeface="+mn-ea"/>
                <a:cs typeface="+mn-cs"/>
              </a:rPr>
              <a:t>. </a:t>
            </a:r>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19</a:t>
            </a:fld>
            <a:endParaRPr lang="ro-RO"/>
          </a:p>
        </p:txBody>
      </p:sp>
    </p:spTree>
    <p:extLst>
      <p:ext uri="{BB962C8B-B14F-4D97-AF65-F5344CB8AC3E}">
        <p14:creationId xmlns:p14="http://schemas.microsoft.com/office/powerpoint/2010/main" val="330625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27</a:t>
            </a:fld>
            <a:endParaRPr lang="ro-RO"/>
          </a:p>
        </p:txBody>
      </p:sp>
    </p:spTree>
    <p:extLst>
      <p:ext uri="{BB962C8B-B14F-4D97-AF65-F5344CB8AC3E}">
        <p14:creationId xmlns:p14="http://schemas.microsoft.com/office/powerpoint/2010/main" val="356401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9FDCB839-75C5-4117-A17A-A64DBE2B80FF}" type="slidenum">
              <a:rPr lang="ro-RO" smtClean="0"/>
              <a:t>33</a:t>
            </a:fld>
            <a:endParaRPr lang="ro-RO"/>
          </a:p>
        </p:txBody>
      </p:sp>
    </p:spTree>
    <p:extLst>
      <p:ext uri="{BB962C8B-B14F-4D97-AF65-F5344CB8AC3E}">
        <p14:creationId xmlns:p14="http://schemas.microsoft.com/office/powerpoint/2010/main" val="326171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86"/>
            <a:ext cx="8229600" cy="762000"/>
          </a:xfrm>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Header Bar"/>
          <p:cNvSpPr>
            <a:spLocks noGrp="1"/>
          </p:cNvSpPr>
          <p:nvPr userDrawn="1"/>
        </p:nvSpPr>
        <p:spPr>
          <a:xfrm>
            <a:off x="0" y="0"/>
            <a:ext cx="9144000" cy="1066800"/>
          </a:xfrm>
          <a:prstGeom prst="rect">
            <a:avLst/>
          </a:prstGeom>
          <a:solidFill>
            <a:srgbClr val="1A2B4A"/>
          </a:solidFill>
          <a:ln>
            <a:noFill/>
          </a:ln>
        </p:spPr>
        <p:txBody>
          <a:bodyPr/>
          <a:lstStyle/>
          <a:p>
            <a:endParaRPr lang="ro-RO"/>
          </a:p>
        </p:txBody>
      </p:sp>
      <p:sp>
        <p:nvSpPr>
          <p:cNvPr id="101" name="Accent Line"/>
          <p:cNvSpPr>
            <a:spLocks noGrp="1"/>
          </p:cNvSpPr>
          <p:nvPr userDrawn="1"/>
        </p:nvSpPr>
        <p:spPr>
          <a:xfrm>
            <a:off x="0" y="1066800"/>
            <a:ext cx="9144000" cy="76200"/>
          </a:xfrm>
          <a:prstGeom prst="rect">
            <a:avLst/>
          </a:prstGeom>
          <a:solidFill>
            <a:srgbClr val="0066CC"/>
          </a:solidFill>
          <a:ln>
            <a:noFill/>
          </a:ln>
        </p:spPr>
        <p:txBody>
          <a:bodyPr/>
          <a:lstStyle/>
          <a:p>
            <a:endParaRPr lang="ro-RO"/>
          </a:p>
        </p:txBody>
      </p:sp>
      <p:sp>
        <p:nvSpPr>
          <p:cNvPr id="2" name="Title Placeholder 1"/>
          <p:cNvSpPr>
            <a:spLocks noGrp="1"/>
          </p:cNvSpPr>
          <p:nvPr>
            <p:ph type="title"/>
          </p:nvPr>
        </p:nvSpPr>
        <p:spPr>
          <a:xfrm>
            <a:off x="457200" y="152400"/>
            <a:ext cx="8229600" cy="762000"/>
          </a:xfrm>
          <a:prstGeom prst="rect">
            <a:avLst/>
          </a:prstGeom>
          <a:noFill/>
        </p:spPr>
        <p:txBody>
          <a:bodyPr vert="horz" lIns="91440" tIns="45720" rIns="91440" bIns="45720" rtlCol="0" anchor="ctr">
            <a:normAutofit/>
          </a:bodyPr>
          <a:lstStyle>
            <a:lvl1pPr algn="l">
              <a:defRPr sz="2800" b="1" kern="1200">
                <a:solidFill>
                  <a:srgbClr val="FFFFFF"/>
                </a:solidFill>
                <a:latin typeface="Trebuchet MS"/>
              </a:defRPr>
            </a:lvl1pPr>
          </a:lstStyle>
          <a:p>
            <a:r>
              <a:rPr lang="ro-RO" dirty="0"/>
              <a:t>                        </a:t>
            </a:r>
            <a:r>
              <a:rPr lang="en-US" dirty="0"/>
              <a:t>Click to edit Master title style</a:t>
            </a:r>
          </a:p>
        </p:txBody>
      </p:sp>
      <p:sp>
        <p:nvSpPr>
          <p:cNvPr id="3" name="Text Placeholder 2"/>
          <p:cNvSpPr>
            <a:spLocks noGrp="1"/>
          </p:cNvSpPr>
          <p:nvPr>
            <p:ph type="body" idx="1"/>
          </p:nvPr>
        </p:nvSpPr>
        <p:spPr>
          <a:xfrm>
            <a:off x="457200" y="1219200"/>
            <a:ext cx="8229600" cy="4831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pic>
        <p:nvPicPr>
          <p:cNvPr id="7" name="Picture 6"/>
          <p:cNvPicPr>
            <a:picLocks noChangeAspect="1"/>
          </p:cNvPicPr>
          <p:nvPr userDrawn="1"/>
        </p:nvPicPr>
        <p:blipFill>
          <a:blip r:embed="rId13"/>
          <a:stretch>
            <a:fillRect/>
          </a:stretch>
        </p:blipFill>
        <p:spPr>
          <a:xfrm>
            <a:off x="7181850" y="6169025"/>
            <a:ext cx="1504950" cy="552450"/>
          </a:xfrm>
          <a:prstGeom prst="rect">
            <a:avLst/>
          </a:prstGeom>
        </p:spPr>
      </p:pic>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457200" rtl="0" eaLnBrk="1" latinLnBrk="0" hangingPunct="1">
        <a:spcBef>
          <a:spcPct val="0"/>
        </a:spcBef>
        <a:buNone/>
        <a:defRPr sz="2800" b="1" kern="1200">
          <a:solidFill>
            <a:srgbClr val="FFFFFF"/>
          </a:solidFill>
          <a:latin typeface="Trebuchet M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8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8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58q7BOCLYQw&amp;list=PLYWXQzC8an1bxSFDBcAoR9Yoo7qm0hWb9&amp;index=2&amp;pp=iAQB" TargetMode="External"/><Relationship Id="rId7" Type="http://schemas.openxmlformats.org/officeDocument/2006/relationships/hyperlink" Target="https://www.youtube.com/watch?v=aH3EF0HQHRs&amp;list=PLYWXQzC8an1bxSFDBcAoR9Yoo7qm0hWb9&amp;index=6&amp;pp=iAQB" TargetMode="External"/><Relationship Id="rId2" Type="http://schemas.openxmlformats.org/officeDocument/2006/relationships/hyperlink" Target="https://www.youtube.com/watch?v=uLhlZYbMZg8&amp;list=PLYWXQzC8an1bxSFDBcAoR9Yoo7qm0hWb9&amp;index=1&amp;pp=iAQB" TargetMode="External"/><Relationship Id="rId1" Type="http://schemas.openxmlformats.org/officeDocument/2006/relationships/slideLayout" Target="../slideLayouts/slideLayout2.xml"/><Relationship Id="rId6" Type="http://schemas.openxmlformats.org/officeDocument/2006/relationships/hyperlink" Target="https://www.youtube.com/watch?v=LaNk72Cgp50&amp;list=PLYWXQzC8an1bxSFDBcAoR9Yoo7qm0hWb9&amp;index=5&amp;pp=iAQB" TargetMode="External"/><Relationship Id="rId5" Type="http://schemas.openxmlformats.org/officeDocument/2006/relationships/hyperlink" Target="https://www.youtube.com/watch?v=duKnqHLMchE&amp;list=PLYWXQzC8an1bxSFDBcAoR9Yoo7qm0hWb9&amp;index=4&amp;pp=iAQB" TargetMode="External"/><Relationship Id="rId4" Type="http://schemas.openxmlformats.org/officeDocument/2006/relationships/hyperlink" Target="https://www.youtube.com/watch?v=dT7maxrddXE&amp;list=PLYWXQzC8an1bxSFDBcAoR9Yoo7qm0hWb9&amp;index=3&amp;pp=iAQB"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zkg9kDErENA&amp;list=PLYWXQzC8an1bxSFDBcAoR9Yoo7qm0hWb9&amp;index=8&amp;pp=iAQB0gcJCdMKAYcqIYzv" TargetMode="External"/><Relationship Id="rId7" Type="http://schemas.openxmlformats.org/officeDocument/2006/relationships/hyperlink" Target="https://www.youtube.com/watch?v=BvQINomPm2I&amp;list=PLYWXQzC8an1bxSFDBcAoR9Yoo7qm0hWb9&amp;index=12&amp;pp=iAQB" TargetMode="External"/><Relationship Id="rId2" Type="http://schemas.openxmlformats.org/officeDocument/2006/relationships/hyperlink" Target="https://www.youtube.com/watch?v=51gicGkRMeE&amp;list=PLYWXQzC8an1bxSFDBcAoR9Yoo7qm0hWb9&amp;index=7&amp;pp=iAQB" TargetMode="External"/><Relationship Id="rId1" Type="http://schemas.openxmlformats.org/officeDocument/2006/relationships/slideLayout" Target="../slideLayouts/slideLayout2.xml"/><Relationship Id="rId6" Type="http://schemas.openxmlformats.org/officeDocument/2006/relationships/hyperlink" Target="https://www.youtube.com/watch?v=mzXz75im4-g&amp;list=PLYWXQzC8an1bxSFDBcAoR9Yoo7qm0hWb9&amp;index=11&amp;pp=iAQB" TargetMode="External"/><Relationship Id="rId5" Type="http://schemas.openxmlformats.org/officeDocument/2006/relationships/hyperlink" Target="https://www.youtube.com/watch?v=Qwpmjc74AFI&amp;list=PLYWXQzC8an1bxSFDBcAoR9Yoo7qm0hWb9&amp;index=10&amp;pp=iAQB" TargetMode="External"/><Relationship Id="rId4" Type="http://schemas.openxmlformats.org/officeDocument/2006/relationships/hyperlink" Target="https://www.youtube.com/watch?v=0nQtBqj_tlw&amp;list=PLYWXQzC8an1bxSFDBcAoR9Yoo7qm0hWb9&amp;index=9&amp;pp=iAQB"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ImportDateValidare.web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ancpi.r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92.xml"/><Relationship Id="rId18" Type="http://schemas.openxmlformats.org/officeDocument/2006/relationships/slide" Target="slide97.xml"/><Relationship Id="rId26" Type="http://schemas.openxmlformats.org/officeDocument/2006/relationships/slide" Target="slide105.xml"/><Relationship Id="rId3" Type="http://schemas.openxmlformats.org/officeDocument/2006/relationships/slide" Target="slide81.xml"/><Relationship Id="rId21" Type="http://schemas.openxmlformats.org/officeDocument/2006/relationships/slide" Target="slide100.xml"/><Relationship Id="rId7" Type="http://schemas.openxmlformats.org/officeDocument/2006/relationships/slide" Target="slide85.xml"/><Relationship Id="rId12" Type="http://schemas.openxmlformats.org/officeDocument/2006/relationships/slide" Target="slide91.xml"/><Relationship Id="rId17" Type="http://schemas.openxmlformats.org/officeDocument/2006/relationships/slide" Target="slide96.xml"/><Relationship Id="rId25" Type="http://schemas.openxmlformats.org/officeDocument/2006/relationships/slide" Target="slide104.xml"/><Relationship Id="rId2" Type="http://schemas.openxmlformats.org/officeDocument/2006/relationships/slide" Target="slide108.xml"/><Relationship Id="rId16" Type="http://schemas.openxmlformats.org/officeDocument/2006/relationships/slide" Target="slide95.xml"/><Relationship Id="rId20" Type="http://schemas.openxmlformats.org/officeDocument/2006/relationships/slide" Target="slide99.xml"/><Relationship Id="rId1" Type="http://schemas.openxmlformats.org/officeDocument/2006/relationships/slideLayout" Target="../slideLayouts/slideLayout2.xml"/><Relationship Id="rId6" Type="http://schemas.openxmlformats.org/officeDocument/2006/relationships/slide" Target="slide84.xml"/><Relationship Id="rId11" Type="http://schemas.openxmlformats.org/officeDocument/2006/relationships/slide" Target="slide90.xml"/><Relationship Id="rId24" Type="http://schemas.openxmlformats.org/officeDocument/2006/relationships/slide" Target="slide103.xml"/><Relationship Id="rId5" Type="http://schemas.openxmlformats.org/officeDocument/2006/relationships/slide" Target="slide83.xml"/><Relationship Id="rId15" Type="http://schemas.openxmlformats.org/officeDocument/2006/relationships/slide" Target="slide94.xml"/><Relationship Id="rId23" Type="http://schemas.openxmlformats.org/officeDocument/2006/relationships/slide" Target="slide102.xml"/><Relationship Id="rId10" Type="http://schemas.openxmlformats.org/officeDocument/2006/relationships/slide" Target="slide89.xml"/><Relationship Id="rId19" Type="http://schemas.openxmlformats.org/officeDocument/2006/relationships/slide" Target="slide98.xml"/><Relationship Id="rId4" Type="http://schemas.openxmlformats.org/officeDocument/2006/relationships/slide" Target="slide82.xml"/><Relationship Id="rId9" Type="http://schemas.openxmlformats.org/officeDocument/2006/relationships/slide" Target="slide88.xml"/><Relationship Id="rId14" Type="http://schemas.openxmlformats.org/officeDocument/2006/relationships/slide" Target="slide93.xml"/><Relationship Id="rId22" Type="http://schemas.openxmlformats.org/officeDocument/2006/relationships/slide" Target="slide101.xml"/></Relationships>
</file>

<file path=ppt/slides/_rels/slide81.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10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pt-BR" sz="4000" b="1" dirty="0">
                <a:solidFill>
                  <a:schemeClr val="accent1"/>
                </a:solidFill>
              </a:rPr>
              <a:t>Registrul Electronic Național </a:t>
            </a:r>
            <a:r>
              <a:rPr lang="ro-RO" sz="4000" b="1" dirty="0">
                <a:solidFill>
                  <a:schemeClr val="accent1"/>
                </a:solidFill>
              </a:rPr>
              <a:t>al </a:t>
            </a:r>
            <a:r>
              <a:rPr lang="pt-BR" sz="4000" b="1" dirty="0">
                <a:solidFill>
                  <a:schemeClr val="accent1"/>
                </a:solidFill>
              </a:rPr>
              <a:t> Nomenclatur</a:t>
            </a:r>
            <a:r>
              <a:rPr lang="ro-RO" sz="4000" b="1" dirty="0">
                <a:solidFill>
                  <a:schemeClr val="accent1"/>
                </a:solidFill>
              </a:rPr>
              <a:t>i</a:t>
            </a:r>
            <a:r>
              <a:rPr lang="en-US" sz="4000" b="1" dirty="0">
                <a:solidFill>
                  <a:schemeClr val="accent1"/>
                </a:solidFill>
              </a:rPr>
              <a:t>lor</a:t>
            </a:r>
            <a:r>
              <a:rPr lang="pt-BR" sz="4000" b="1" dirty="0">
                <a:solidFill>
                  <a:schemeClr val="accent1"/>
                </a:solidFill>
              </a:rPr>
              <a:t> Stradal</a:t>
            </a:r>
            <a:r>
              <a:rPr lang="ro-RO" sz="4000" b="1" dirty="0">
                <a:solidFill>
                  <a:schemeClr val="accent1"/>
                </a:solidFill>
              </a:rPr>
              <a:t>e</a:t>
            </a:r>
            <a:endParaRPr sz="4000" b="1" dirty="0">
              <a:solidFill>
                <a:schemeClr val="accent1"/>
              </a:solidFill>
            </a:endParaRPr>
          </a:p>
        </p:txBody>
      </p:sp>
      <p:sp>
        <p:nvSpPr>
          <p:cNvPr id="3" name="Rectangle 2"/>
          <p:cNvSpPr/>
          <p:nvPr/>
        </p:nvSpPr>
        <p:spPr>
          <a:xfrm>
            <a:off x="1685581" y="3923188"/>
            <a:ext cx="5172419" cy="369332"/>
          </a:xfrm>
          <a:prstGeom prst="rect">
            <a:avLst/>
          </a:prstGeom>
        </p:spPr>
        <p:txBody>
          <a:bodyPr wrap="square">
            <a:spAutoFit/>
          </a:bodyPr>
          <a:lstStyle/>
          <a:p>
            <a:pPr algn="ctr"/>
            <a:r>
              <a:rPr lang="ro-RO" dirty="0"/>
              <a:t>Sesiune de instruire pentru reprezentanții UAT-urilor</a:t>
            </a:r>
          </a:p>
        </p:txBody>
      </p:sp>
      <p:sp>
        <p:nvSpPr>
          <p:cNvPr id="5" name="Rectangle 4"/>
          <p:cNvSpPr/>
          <p:nvPr/>
        </p:nvSpPr>
        <p:spPr>
          <a:xfrm>
            <a:off x="2891929" y="134166"/>
            <a:ext cx="2517353" cy="830997"/>
          </a:xfrm>
          <a:prstGeom prst="rect">
            <a:avLst/>
          </a:prstGeom>
        </p:spPr>
        <p:txBody>
          <a:bodyPr wrap="square">
            <a:spAutoFit/>
          </a:bodyPr>
          <a:lstStyle/>
          <a:p>
            <a:pPr algn="ctr"/>
            <a:r>
              <a:rPr lang="ro-RO" sz="3600" dirty="0">
                <a:solidFill>
                  <a:schemeClr val="bg1"/>
                </a:solidFill>
              </a:rPr>
              <a:t> </a:t>
            </a:r>
            <a:r>
              <a:rPr lang="ro-RO" sz="4800" dirty="0">
                <a:solidFill>
                  <a:schemeClr val="bg1"/>
                </a:solidFill>
              </a:rPr>
              <a:t>RENNS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605"/>
            <a:ext cx="8229600" cy="503694"/>
          </a:xfrm>
        </p:spPr>
        <p:txBody>
          <a:bodyPr>
            <a:normAutofit fontScale="90000"/>
          </a:bodyPr>
          <a:lstStyle/>
          <a:p>
            <a:pPr algn="l"/>
            <a:r>
              <a:rPr lang="ro-RO" sz="3200" dirty="0"/>
              <a:t/>
            </a:r>
            <a:br>
              <a:rPr lang="ro-RO" sz="3200" dirty="0"/>
            </a:br>
            <a:r>
              <a:rPr lang="ro-RO" sz="3200" dirty="0"/>
              <a:t>Rolul Supervizorului în RENNS</a:t>
            </a:r>
            <a:br>
              <a:rPr lang="ro-RO" sz="3200" dirty="0"/>
            </a:br>
            <a:endParaRPr sz="3200" dirty="0"/>
          </a:p>
        </p:txBody>
      </p:sp>
      <p:sp>
        <p:nvSpPr>
          <p:cNvPr id="3" name="Content Placeholder 2"/>
          <p:cNvSpPr>
            <a:spLocks noGrp="1"/>
          </p:cNvSpPr>
          <p:nvPr>
            <p:ph idx="1"/>
          </p:nvPr>
        </p:nvSpPr>
        <p:spPr/>
        <p:txBody>
          <a:bodyPr/>
          <a:lstStyle/>
          <a:p>
            <a:pPr>
              <a:defRPr sz="1800"/>
            </a:pPr>
            <a:r>
              <a:rPr lang="ro-RO" dirty="0"/>
              <a:t>Supervizorul este utilizatorul responsabil cu </a:t>
            </a:r>
            <a:r>
              <a:rPr lang="ro-RO" b="1" dirty="0"/>
              <a:t>verificarea, </a:t>
            </a:r>
            <a:r>
              <a:rPr lang="en-US" b="1" dirty="0" err="1"/>
              <a:t>aprobarea</a:t>
            </a:r>
            <a:r>
              <a:rPr lang="en-US" b="1" dirty="0"/>
              <a:t> </a:t>
            </a:r>
            <a:r>
              <a:rPr lang="en-US" b="1" dirty="0" err="1"/>
              <a:t>si</a:t>
            </a:r>
            <a:r>
              <a:rPr lang="en-US" b="1" dirty="0"/>
              <a:t> </a:t>
            </a:r>
            <a:r>
              <a:rPr lang="en-US" b="1" dirty="0" err="1"/>
              <a:t>publicarea</a:t>
            </a:r>
            <a:r>
              <a:rPr lang="ro-RO" dirty="0"/>
              <a:t> </a:t>
            </a:r>
            <a:r>
              <a:rPr lang="en-US" dirty="0" err="1"/>
              <a:t>informatiilor</a:t>
            </a:r>
            <a:r>
              <a:rPr lang="ro-RO" dirty="0"/>
              <a:t> introduse de Referent. El reprezintă nivelul de control și calitate în cadrul administrației publice locale și decide dacă o acțiune poate fi publicată în registru.</a:t>
            </a:r>
            <a:endParaRP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9891"/>
            <a:ext cx="8229600" cy="694846"/>
          </a:xfrm>
        </p:spPr>
        <p:txBody>
          <a:bodyPr>
            <a:normAutofit fontScale="90000"/>
          </a:bodyPr>
          <a:lstStyle/>
          <a:p>
            <a:pPr algn="l"/>
            <a:r>
              <a:rPr lang="ro-RO" dirty="0"/>
              <a:t/>
            </a:r>
            <a:br>
              <a:rPr lang="ro-RO" dirty="0"/>
            </a:br>
            <a:r>
              <a:rPr lang="ro-RO" dirty="0"/>
              <a:t/>
            </a:r>
            <a:br>
              <a:rPr lang="ro-RO" dirty="0"/>
            </a:br>
            <a:r>
              <a:rPr lang="ro-RO" dirty="0"/>
              <a:t>   </a:t>
            </a:r>
            <a:r>
              <a:rPr lang="ro-RO" sz="2200" dirty="0"/>
              <a:t>20. Ce status poate urma după „Respins”?</a:t>
            </a:r>
            <a:br>
              <a:rPr lang="ro-RO" sz="2200" dirty="0"/>
            </a:br>
            <a:r>
              <a:rPr lang="ro-RO" sz="2200" dirty="0"/>
              <a:t/>
            </a:r>
            <a:br>
              <a:rPr lang="ro-RO" sz="2200" dirty="0"/>
            </a:br>
            <a:r>
              <a:rPr lang="ro-RO" dirty="0"/>
              <a:t/>
            </a:r>
            <a:br>
              <a:rPr lang="ro-RO" dirty="0"/>
            </a:br>
            <a:endParaRPr lang="ro-RO" dirty="0"/>
          </a:p>
        </p:txBody>
      </p:sp>
      <p:sp>
        <p:nvSpPr>
          <p:cNvPr id="3" name="Content Placeholder 2"/>
          <p:cNvSpPr>
            <a:spLocks noGrp="1"/>
          </p:cNvSpPr>
          <p:nvPr>
            <p:ph idx="1"/>
          </p:nvPr>
        </p:nvSpPr>
        <p:spPr>
          <a:xfrm>
            <a:off x="908892" y="1600201"/>
            <a:ext cx="5194453" cy="2839598"/>
          </a:xfrm>
        </p:spPr>
        <p:txBody>
          <a:bodyPr/>
          <a:lstStyle/>
          <a:p>
            <a:pPr marL="0" indent="0">
              <a:buNone/>
            </a:pPr>
            <a:r>
              <a:rPr lang="ro-RO" sz="1600" dirty="0">
                <a:hlinkClick r:id="rId2" action="ppaction://hlinksldjump"/>
              </a:rPr>
              <a:t>A. Publicat </a:t>
            </a:r>
            <a:endParaRPr lang="ro-RO" sz="1600" dirty="0"/>
          </a:p>
          <a:p>
            <a:pPr marL="0" indent="0">
              <a:buNone/>
            </a:pPr>
            <a:r>
              <a:rPr lang="ro-RO" sz="1600" dirty="0">
                <a:hlinkClick r:id="rId2" action="ppaction://hlinksldjump"/>
              </a:rPr>
              <a:t>B. Aprobat </a:t>
            </a:r>
            <a:endParaRPr lang="ro-RO" sz="1600" dirty="0"/>
          </a:p>
          <a:p>
            <a:pPr marL="0" indent="0">
              <a:buNone/>
            </a:pPr>
            <a:r>
              <a:rPr lang="ro-RO" sz="1600" dirty="0">
                <a:hlinkClick r:id="rId3" action="ppaction://hlinksldjump"/>
              </a:rPr>
              <a:t>C. Anulat </a:t>
            </a:r>
            <a:endParaRPr lang="ro-RO" sz="1600" dirty="0"/>
          </a:p>
          <a:p>
            <a:pPr marL="0" indent="0">
              <a:buNone/>
            </a:pPr>
            <a:r>
              <a:rPr lang="ro-RO" sz="1600" dirty="0">
                <a:hlinkClick r:id="rId2" action="ppaction://hlinksldjump"/>
              </a:rPr>
              <a:t>D. Șters</a:t>
            </a:r>
            <a:endParaRPr lang="ro-RO" sz="1600" dirty="0"/>
          </a:p>
          <a:p>
            <a:endParaRPr lang="ro-RO" dirty="0"/>
          </a:p>
        </p:txBody>
      </p:sp>
    </p:spTree>
    <p:extLst>
      <p:ext uri="{BB962C8B-B14F-4D97-AF65-F5344CB8AC3E}">
        <p14:creationId xmlns:p14="http://schemas.microsoft.com/office/powerpoint/2010/main" val="4823959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2000" dirty="0"/>
              <a:t>      </a:t>
            </a:r>
            <a:br>
              <a:rPr lang="ro-RO" sz="2000" dirty="0"/>
            </a:br>
            <a:r>
              <a:rPr lang="ro-RO" sz="2000" dirty="0"/>
              <a:t>      21. Cine poate reinițializa o acțiune respinsă?</a:t>
            </a:r>
            <a:br>
              <a:rPr lang="ro-RO" sz="2000" dirty="0"/>
            </a:br>
            <a:endParaRPr lang="ro-RO" sz="2000" dirty="0"/>
          </a:p>
        </p:txBody>
      </p:sp>
      <p:sp>
        <p:nvSpPr>
          <p:cNvPr id="3" name="Content Placeholder 2"/>
          <p:cNvSpPr>
            <a:spLocks noGrp="1"/>
          </p:cNvSpPr>
          <p:nvPr>
            <p:ph idx="1"/>
          </p:nvPr>
        </p:nvSpPr>
        <p:spPr>
          <a:xfrm>
            <a:off x="787706" y="1093424"/>
            <a:ext cx="8229600" cy="4525963"/>
          </a:xfrm>
        </p:spPr>
        <p:txBody>
          <a:bodyPr/>
          <a:lstStyle/>
          <a:p>
            <a:pPr marL="0" indent="0" algn="ctr">
              <a:buNone/>
            </a:pPr>
            <a:endParaRPr lang="ro-RO" sz="2000" dirty="0">
              <a:latin typeface="+mj-lt"/>
              <a:ea typeface="+mj-ea"/>
              <a:cs typeface="+mj-cs"/>
            </a:endParaRPr>
          </a:p>
          <a:p>
            <a:pPr marL="0" indent="0">
              <a:buNone/>
            </a:pPr>
            <a:r>
              <a:rPr lang="ro-RO" sz="1600" dirty="0"/>
              <a:t>	</a:t>
            </a:r>
            <a:r>
              <a:rPr lang="ro-RO" sz="1600" dirty="0">
                <a:hlinkClick r:id="rId2" action="ppaction://hlinksldjump"/>
              </a:rPr>
              <a:t>A. Referentul </a:t>
            </a:r>
            <a:endParaRPr lang="ro-RO" sz="1600" dirty="0"/>
          </a:p>
          <a:p>
            <a:pPr marL="0" indent="0">
              <a:buNone/>
            </a:pPr>
            <a:r>
              <a:rPr lang="ro-RO" sz="1600" dirty="0"/>
              <a:t>	</a:t>
            </a:r>
            <a:r>
              <a:rPr lang="ro-RO" sz="1600" dirty="0">
                <a:hlinkClick r:id="rId3" action="ppaction://hlinksldjump"/>
              </a:rPr>
              <a:t>B. Supervizorul</a:t>
            </a:r>
            <a:endParaRPr lang="ro-RO" sz="1600" dirty="0"/>
          </a:p>
          <a:p>
            <a:pPr marL="0" indent="0">
              <a:buNone/>
            </a:pPr>
            <a:r>
              <a:rPr lang="ro-RO" sz="1600" dirty="0"/>
              <a:t>	</a:t>
            </a:r>
            <a:r>
              <a:rPr lang="ro-RO" sz="1600" dirty="0">
                <a:hlinkClick r:id="rId3" action="ppaction://hlinksldjump"/>
              </a:rPr>
              <a:t>C. Oricare dintre ei</a:t>
            </a:r>
            <a:endParaRPr lang="ro-RO" sz="1600" dirty="0"/>
          </a:p>
          <a:p>
            <a:pPr marL="0" indent="0">
              <a:buNone/>
            </a:pPr>
            <a:r>
              <a:rPr lang="ro-RO" sz="1600" dirty="0"/>
              <a:t>	</a:t>
            </a:r>
            <a:r>
              <a:rPr lang="ro-RO" sz="1600" dirty="0">
                <a:hlinkClick r:id="rId3" action="ppaction://hlinksldjump"/>
              </a:rPr>
              <a:t>D. Administratorul ANCPI</a:t>
            </a:r>
            <a:endParaRPr lang="ro-RO" sz="1600" dirty="0"/>
          </a:p>
          <a:p>
            <a:pPr marL="0" indent="0">
              <a:buNone/>
            </a:pPr>
            <a:endParaRPr lang="ro-RO" sz="1600" dirty="0"/>
          </a:p>
        </p:txBody>
      </p:sp>
    </p:spTree>
    <p:extLst>
      <p:ext uri="{BB962C8B-B14F-4D97-AF65-F5344CB8AC3E}">
        <p14:creationId xmlns:p14="http://schemas.microsoft.com/office/powerpoint/2010/main" val="13769141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12" y="189256"/>
            <a:ext cx="6235547" cy="780227"/>
          </a:xfrm>
        </p:spPr>
        <p:txBody>
          <a:bodyPr>
            <a:normAutofit/>
          </a:bodyPr>
          <a:lstStyle/>
          <a:p>
            <a:pPr algn="l"/>
            <a:r>
              <a:rPr lang="ro-RO" sz="2000" dirty="0"/>
              <a:t>22. Cine generează CUD și CUA?</a:t>
            </a:r>
            <a:br>
              <a:rPr lang="ro-RO" sz="2000" dirty="0"/>
            </a:br>
            <a:endParaRPr lang="ro-RO" sz="2000" dirty="0"/>
          </a:p>
        </p:txBody>
      </p:sp>
      <p:sp>
        <p:nvSpPr>
          <p:cNvPr id="3" name="Content Placeholder 2"/>
          <p:cNvSpPr>
            <a:spLocks noGrp="1"/>
          </p:cNvSpPr>
          <p:nvPr>
            <p:ph idx="1"/>
          </p:nvPr>
        </p:nvSpPr>
        <p:spPr>
          <a:xfrm>
            <a:off x="236863" y="1409375"/>
            <a:ext cx="8229600" cy="4525963"/>
          </a:xfrm>
        </p:spPr>
        <p:txBody>
          <a:bodyPr/>
          <a:lstStyle/>
          <a:p>
            <a:pPr marL="0" indent="0">
              <a:buNone/>
            </a:pPr>
            <a:r>
              <a:rPr lang="ro-RO" sz="1600" dirty="0"/>
              <a:t>	</a:t>
            </a:r>
            <a:r>
              <a:rPr lang="ro-RO" sz="1600" dirty="0">
                <a:hlinkClick r:id="rId2" action="ppaction://hlinksldjump"/>
              </a:rPr>
              <a:t>A. Referentul </a:t>
            </a:r>
            <a:endParaRPr lang="ro-RO" sz="1600" dirty="0"/>
          </a:p>
          <a:p>
            <a:pPr marL="0" indent="0">
              <a:buNone/>
            </a:pPr>
            <a:r>
              <a:rPr lang="ro-RO" sz="1600" dirty="0"/>
              <a:t>	</a:t>
            </a:r>
            <a:r>
              <a:rPr lang="ro-RO" sz="1600" dirty="0">
                <a:hlinkClick r:id="rId2" action="ppaction://hlinksldjump"/>
              </a:rPr>
              <a:t>B. Supervizorul </a:t>
            </a:r>
            <a:endParaRPr lang="ro-RO" sz="1600" dirty="0"/>
          </a:p>
          <a:p>
            <a:pPr marL="0" indent="0">
              <a:buNone/>
            </a:pPr>
            <a:r>
              <a:rPr lang="ro-RO" sz="1600" dirty="0"/>
              <a:t>	</a:t>
            </a:r>
            <a:r>
              <a:rPr lang="ro-RO" sz="1600" dirty="0">
                <a:hlinkClick r:id="rId2" action="ppaction://hlinksldjump"/>
              </a:rPr>
              <a:t>C. Administratorul ANCPI </a:t>
            </a:r>
            <a:endParaRPr lang="ro-RO" sz="1600" dirty="0"/>
          </a:p>
          <a:p>
            <a:pPr marL="0" indent="0">
              <a:buNone/>
            </a:pPr>
            <a:r>
              <a:rPr lang="ro-RO" sz="1600" dirty="0"/>
              <a:t>	</a:t>
            </a:r>
            <a:r>
              <a:rPr lang="ro-RO" sz="1600" dirty="0">
                <a:hlinkClick r:id="rId3" action="ppaction://hlinksldjump"/>
              </a:rPr>
              <a:t>D. Sistemul RENNS automat la publicare</a:t>
            </a:r>
            <a:endParaRPr lang="ro-RO" sz="1600" dirty="0"/>
          </a:p>
          <a:p>
            <a:pPr marL="0" indent="0">
              <a:buNone/>
            </a:pPr>
            <a:endParaRPr lang="ro-RO" sz="1600" dirty="0"/>
          </a:p>
        </p:txBody>
      </p:sp>
    </p:spTree>
    <p:extLst>
      <p:ext uri="{BB962C8B-B14F-4D97-AF65-F5344CB8AC3E}">
        <p14:creationId xmlns:p14="http://schemas.microsoft.com/office/powerpoint/2010/main" val="645135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2000" dirty="0"/>
              <a:t>                        </a:t>
            </a:r>
            <a:br>
              <a:rPr lang="ro-RO" sz="2000" dirty="0"/>
            </a:br>
            <a:r>
              <a:rPr lang="ro-RO" sz="2000" dirty="0"/>
              <a:t>    23. Cine poate modifica o acțiune aflată în starea „Aprobat”?</a:t>
            </a:r>
            <a:br>
              <a:rPr lang="ro-RO" sz="2000" dirty="0"/>
            </a:br>
            <a:endParaRPr lang="ro-RO" sz="2000" dirty="0"/>
          </a:p>
        </p:txBody>
      </p:sp>
      <p:sp>
        <p:nvSpPr>
          <p:cNvPr id="3" name="Content Placeholder 2"/>
          <p:cNvSpPr>
            <a:spLocks noGrp="1"/>
          </p:cNvSpPr>
          <p:nvPr>
            <p:ph idx="1"/>
          </p:nvPr>
        </p:nvSpPr>
        <p:spPr/>
        <p:txBody>
          <a:bodyPr/>
          <a:lstStyle/>
          <a:p>
            <a:pPr marL="0" indent="0">
              <a:buNone/>
            </a:pPr>
            <a:r>
              <a:rPr lang="ro-RO" sz="1600" dirty="0"/>
              <a:t>	</a:t>
            </a:r>
            <a:r>
              <a:rPr lang="ro-RO" sz="1600" dirty="0">
                <a:hlinkClick r:id="rId2" action="ppaction://hlinksldjump"/>
              </a:rPr>
              <a:t>A. Referentul </a:t>
            </a:r>
            <a:endParaRPr lang="ro-RO" sz="1600" dirty="0"/>
          </a:p>
          <a:p>
            <a:pPr marL="0" indent="0">
              <a:buNone/>
            </a:pPr>
            <a:r>
              <a:rPr lang="ro-RO" sz="1600" dirty="0"/>
              <a:t>   	</a:t>
            </a:r>
            <a:r>
              <a:rPr lang="ro-RO" sz="1600" dirty="0">
                <a:hlinkClick r:id="rId2" action="ppaction://hlinksldjump"/>
              </a:rPr>
              <a:t>B. Supervizorul </a:t>
            </a:r>
            <a:endParaRPr lang="ro-RO" sz="1600" dirty="0"/>
          </a:p>
          <a:p>
            <a:pPr marL="0" indent="0">
              <a:buNone/>
            </a:pPr>
            <a:r>
              <a:rPr lang="ro-RO" sz="1600" dirty="0"/>
              <a:t>	</a:t>
            </a:r>
            <a:r>
              <a:rPr lang="ro-RO" sz="1600" dirty="0">
                <a:hlinkClick r:id="rId2" action="ppaction://hlinksldjump"/>
              </a:rPr>
              <a:t>C. Administratorul ANCPI </a:t>
            </a:r>
            <a:endParaRPr lang="ro-RO" sz="1600" dirty="0"/>
          </a:p>
          <a:p>
            <a:pPr marL="0" indent="0">
              <a:buNone/>
            </a:pPr>
            <a:r>
              <a:rPr lang="ro-RO" sz="1600" dirty="0"/>
              <a:t>	</a:t>
            </a:r>
            <a:r>
              <a:rPr lang="ro-RO" sz="1600" dirty="0">
                <a:hlinkClick r:id="rId3" action="ppaction://hlinksldjump"/>
              </a:rPr>
              <a:t>D. Nimeni</a:t>
            </a:r>
            <a:endParaRPr lang="ro-RO" sz="1600" dirty="0"/>
          </a:p>
          <a:p>
            <a:endParaRPr lang="ro-RO" dirty="0"/>
          </a:p>
        </p:txBody>
      </p:sp>
    </p:spTree>
    <p:extLst>
      <p:ext uri="{BB962C8B-B14F-4D97-AF65-F5344CB8AC3E}">
        <p14:creationId xmlns:p14="http://schemas.microsoft.com/office/powerpoint/2010/main" val="42189917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096" y="201386"/>
            <a:ext cx="7970704" cy="762000"/>
          </a:xfrm>
        </p:spPr>
        <p:txBody>
          <a:bodyPr>
            <a:normAutofit/>
          </a:bodyPr>
          <a:lstStyle/>
          <a:p>
            <a:pPr algn="l"/>
            <a:r>
              <a:rPr lang="ro-RO" sz="2000" dirty="0"/>
              <a:t>24. Importul de date este recomandat pentru:</a:t>
            </a:r>
            <a:br>
              <a:rPr lang="ro-RO" sz="2000" dirty="0"/>
            </a:br>
            <a:endParaRPr lang="ro-RO" sz="2000" dirty="0"/>
          </a:p>
        </p:txBody>
      </p:sp>
      <p:sp>
        <p:nvSpPr>
          <p:cNvPr id="3" name="Content Placeholder 2"/>
          <p:cNvSpPr>
            <a:spLocks noGrp="1"/>
          </p:cNvSpPr>
          <p:nvPr>
            <p:ph idx="1"/>
          </p:nvPr>
        </p:nvSpPr>
        <p:spPr/>
        <p:txBody>
          <a:bodyPr/>
          <a:lstStyle/>
          <a:p>
            <a:pPr marL="0" indent="0">
              <a:buNone/>
            </a:pPr>
            <a:r>
              <a:rPr lang="ro-RO" sz="2000" dirty="0"/>
              <a:t>	</a:t>
            </a:r>
            <a:r>
              <a:rPr lang="ro-RO" sz="1600" dirty="0">
                <a:hlinkClick r:id="rId2" action="ppaction://hlinksldjump"/>
              </a:rPr>
              <a:t>A. Actualizări mici </a:t>
            </a:r>
            <a:endParaRPr lang="ro-RO" sz="1600" dirty="0"/>
          </a:p>
          <a:p>
            <a:pPr marL="0" indent="0">
              <a:buNone/>
            </a:pPr>
            <a:r>
              <a:rPr lang="ro-RO" sz="1600" dirty="0"/>
              <a:t> 	</a:t>
            </a:r>
            <a:r>
              <a:rPr lang="ro-RO" sz="1600" dirty="0">
                <a:hlinkClick r:id="rId3" action="ppaction://hlinksldjump"/>
              </a:rPr>
              <a:t>B. Încărcarea inițială a datelor </a:t>
            </a:r>
            <a:endParaRPr lang="ro-RO" sz="1600" dirty="0"/>
          </a:p>
          <a:p>
            <a:pPr marL="0" indent="0">
              <a:buNone/>
            </a:pPr>
            <a:r>
              <a:rPr lang="ro-RO" sz="1600" dirty="0"/>
              <a:t> 	</a:t>
            </a:r>
            <a:r>
              <a:rPr lang="ro-RO" sz="1600" dirty="0">
                <a:hlinkClick r:id="rId2" action="ppaction://hlinksldjump"/>
              </a:rPr>
              <a:t>C. Modificări rapide ale numerelor </a:t>
            </a:r>
            <a:endParaRPr lang="ro-RO" sz="1600" dirty="0"/>
          </a:p>
          <a:p>
            <a:pPr marL="0" indent="0">
              <a:buNone/>
            </a:pPr>
            <a:r>
              <a:rPr lang="ro-RO" sz="1600" dirty="0"/>
              <a:t> 	</a:t>
            </a:r>
            <a:r>
              <a:rPr lang="ro-RO" sz="1600" dirty="0">
                <a:hlinkClick r:id="rId2" action="ppaction://hlinksldjump"/>
              </a:rPr>
              <a:t>D. Corectarea vectorizării</a:t>
            </a:r>
            <a:endParaRPr lang="ro-RO" sz="1600" dirty="0"/>
          </a:p>
          <a:p>
            <a:endParaRPr lang="ro-RO" sz="1600" dirty="0"/>
          </a:p>
        </p:txBody>
      </p:sp>
    </p:spTree>
    <p:extLst>
      <p:ext uri="{BB962C8B-B14F-4D97-AF65-F5344CB8AC3E}">
        <p14:creationId xmlns:p14="http://schemas.microsoft.com/office/powerpoint/2010/main" val="11257453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521"/>
            <a:ext cx="8378328" cy="749930"/>
          </a:xfrm>
        </p:spPr>
        <p:txBody>
          <a:bodyPr>
            <a:normAutofit fontScale="90000"/>
          </a:bodyPr>
          <a:lstStyle/>
          <a:p>
            <a:pPr algn="l"/>
            <a:r>
              <a:rPr lang="ro-RO" sz="2000" dirty="0"/>
              <a:t>25. Ce se întâmplă cu o acțiune după ce </a:t>
            </a:r>
            <a:r>
              <a:rPr lang="ro-RO" sz="2000" dirty="0" smtClean="0"/>
              <a:t>Referentul </a:t>
            </a:r>
            <a:r>
              <a:rPr lang="ro-RO" sz="2000" dirty="0"/>
              <a:t>o reinițializează?</a:t>
            </a:r>
            <a:br>
              <a:rPr lang="ro-RO" sz="2000" dirty="0"/>
            </a:br>
            <a:endParaRPr lang="ro-RO" sz="2000" dirty="0"/>
          </a:p>
        </p:txBody>
      </p:sp>
      <p:sp>
        <p:nvSpPr>
          <p:cNvPr id="3" name="Content Placeholder 2"/>
          <p:cNvSpPr>
            <a:spLocks noGrp="1"/>
          </p:cNvSpPr>
          <p:nvPr>
            <p:ph idx="1"/>
          </p:nvPr>
        </p:nvSpPr>
        <p:spPr>
          <a:xfrm>
            <a:off x="743639" y="1985791"/>
            <a:ext cx="8229600" cy="3148070"/>
          </a:xfrm>
        </p:spPr>
        <p:txBody>
          <a:bodyPr>
            <a:normAutofit/>
          </a:bodyPr>
          <a:lstStyle/>
          <a:p>
            <a:pPr marL="0" indent="0">
              <a:buNone/>
            </a:pPr>
            <a:r>
              <a:rPr lang="ro-RO" sz="2000" dirty="0"/>
              <a:t>	</a:t>
            </a:r>
          </a:p>
          <a:p>
            <a:pPr marL="0" indent="0">
              <a:buNone/>
            </a:pPr>
            <a:r>
              <a:rPr lang="ro-RO" sz="2000" dirty="0"/>
              <a:t>	</a:t>
            </a:r>
            <a:r>
              <a:rPr lang="ro-RO" sz="1600" dirty="0">
                <a:hlinkClick r:id="rId2" action="ppaction://hlinksldjump"/>
              </a:rPr>
              <a:t>A. Trece direct în starea „În lucru” </a:t>
            </a:r>
            <a:endParaRPr lang="ro-RO" sz="1600" dirty="0"/>
          </a:p>
          <a:p>
            <a:pPr marL="0" indent="0">
              <a:buNone/>
            </a:pPr>
            <a:r>
              <a:rPr lang="ro-RO" sz="1600" dirty="0"/>
              <a:t>	</a:t>
            </a:r>
            <a:r>
              <a:rPr lang="ro-RO" sz="1600" dirty="0">
                <a:hlinkClick r:id="rId3" action="ppaction://hlinksldjump"/>
              </a:rPr>
              <a:t>B. Revine în starea „Schiță” </a:t>
            </a:r>
            <a:endParaRPr lang="ro-RO" sz="1600" dirty="0"/>
          </a:p>
          <a:p>
            <a:pPr marL="0" indent="0">
              <a:buNone/>
            </a:pPr>
            <a:r>
              <a:rPr lang="ro-RO" sz="1600" dirty="0"/>
              <a:t>	</a:t>
            </a:r>
            <a:r>
              <a:rPr lang="ro-RO" sz="1600" dirty="0">
                <a:hlinkClick r:id="rId2" action="ppaction://hlinksldjump"/>
              </a:rPr>
              <a:t>C. Este anulată automat </a:t>
            </a:r>
            <a:endParaRPr lang="ro-RO" sz="1600" dirty="0"/>
          </a:p>
          <a:p>
            <a:pPr marL="0" indent="0">
              <a:buNone/>
            </a:pPr>
            <a:r>
              <a:rPr lang="ro-RO" sz="1600" dirty="0"/>
              <a:t>	</a:t>
            </a:r>
            <a:r>
              <a:rPr lang="ro-RO" sz="1600" dirty="0">
                <a:hlinkClick r:id="rId2" action="ppaction://hlinksldjump"/>
              </a:rPr>
              <a:t>D. Este publicată automat</a:t>
            </a:r>
            <a:endParaRPr lang="ro-RO" sz="1600" dirty="0"/>
          </a:p>
        </p:txBody>
      </p:sp>
    </p:spTree>
    <p:extLst>
      <p:ext uri="{BB962C8B-B14F-4D97-AF65-F5344CB8AC3E}">
        <p14:creationId xmlns:p14="http://schemas.microsoft.com/office/powerpoint/2010/main" val="1429405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stretch>
            <a:fillRect/>
          </a:stretch>
        </p:blipFill>
        <p:spPr>
          <a:xfrm>
            <a:off x="6681959" y="2936961"/>
            <a:ext cx="1619250" cy="552450"/>
          </a:xfrm>
          <a:prstGeom prst="rect">
            <a:avLst/>
          </a:prstGeom>
        </p:spPr>
      </p:pic>
      <p:pic>
        <p:nvPicPr>
          <p:cNvPr id="3" name="Picture 2"/>
          <p:cNvPicPr>
            <a:picLocks noChangeAspect="1"/>
          </p:cNvPicPr>
          <p:nvPr/>
        </p:nvPicPr>
        <p:blipFill>
          <a:blip r:embed="rId4"/>
          <a:stretch>
            <a:fillRect/>
          </a:stretch>
        </p:blipFill>
        <p:spPr>
          <a:xfrm>
            <a:off x="2338389" y="1753968"/>
            <a:ext cx="3346594" cy="3867493"/>
          </a:xfrm>
          <a:prstGeom prst="rect">
            <a:avLst/>
          </a:prstGeom>
        </p:spPr>
      </p:pic>
    </p:spTree>
    <p:extLst>
      <p:ext uri="{BB962C8B-B14F-4D97-AF65-F5344CB8AC3E}">
        <p14:creationId xmlns:p14="http://schemas.microsoft.com/office/powerpoint/2010/main" val="9079608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stretch>
            <a:fillRect/>
          </a:stretch>
        </p:blipFill>
        <p:spPr>
          <a:xfrm>
            <a:off x="7067550" y="3184448"/>
            <a:ext cx="1619250" cy="552450"/>
          </a:xfrm>
          <a:prstGeom prst="rect">
            <a:avLst/>
          </a:prstGeom>
        </p:spPr>
      </p:pic>
      <p:pic>
        <p:nvPicPr>
          <p:cNvPr id="2" name="Picture 1"/>
          <p:cNvPicPr>
            <a:picLocks noChangeAspect="1"/>
          </p:cNvPicPr>
          <p:nvPr/>
        </p:nvPicPr>
        <p:blipFill>
          <a:blip r:embed="rId4"/>
          <a:stretch>
            <a:fillRect/>
          </a:stretch>
        </p:blipFill>
        <p:spPr>
          <a:xfrm>
            <a:off x="2177036" y="1765653"/>
            <a:ext cx="3710400" cy="3942490"/>
          </a:xfrm>
          <a:prstGeom prst="rect">
            <a:avLst/>
          </a:prstGeom>
        </p:spPr>
      </p:pic>
    </p:spTree>
    <p:extLst>
      <p:ext uri="{BB962C8B-B14F-4D97-AF65-F5344CB8AC3E}">
        <p14:creationId xmlns:p14="http://schemas.microsoft.com/office/powerpoint/2010/main" val="4643699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a:t> </a:t>
            </a:r>
            <a:r>
              <a:rPr lang="en-US" sz="2000" dirty="0" err="1"/>
              <a:t>Va</a:t>
            </a:r>
            <a:r>
              <a:rPr lang="en-US" sz="2000" dirty="0"/>
              <a:t> </a:t>
            </a:r>
            <a:r>
              <a:rPr lang="en-US" sz="2000" dirty="0" err="1"/>
              <a:t>multumim</a:t>
            </a:r>
            <a:r>
              <a:rPr lang="en-US" sz="2000" dirty="0"/>
              <a:t> </a:t>
            </a:r>
            <a:r>
              <a:rPr lang="en-US" sz="2000" dirty="0" err="1"/>
              <a:t>pentru</a:t>
            </a:r>
            <a:r>
              <a:rPr lang="en-US" sz="2000" dirty="0"/>
              <a:t> </a:t>
            </a:r>
            <a:r>
              <a:rPr lang="en-US" sz="2000" dirty="0" err="1"/>
              <a:t>participare</a:t>
            </a:r>
            <a:r>
              <a:rPr lang="en-US" sz="2000" dirty="0"/>
              <a:t>!</a:t>
            </a:r>
            <a:br>
              <a:rPr lang="en-US" sz="2000" dirty="0"/>
            </a:br>
            <a:endParaRPr lang="ro-RO" sz="2000" dirty="0"/>
          </a:p>
        </p:txBody>
      </p:sp>
      <p:sp>
        <p:nvSpPr>
          <p:cNvPr id="3" name="Content Placeholder 2"/>
          <p:cNvSpPr>
            <a:spLocks noGrp="1"/>
          </p:cNvSpPr>
          <p:nvPr>
            <p:ph idx="1"/>
          </p:nvPr>
        </p:nvSpPr>
        <p:spPr/>
        <p:txBody>
          <a:bodyPr>
            <a:normAutofit/>
          </a:bodyPr>
          <a:lstStyle/>
          <a:p>
            <a:pPr marL="0" indent="0">
              <a:buNone/>
            </a:pPr>
            <a:endParaRPr lang="en-US" sz="2400" dirty="0"/>
          </a:p>
          <a:p>
            <a:pPr marL="0" indent="0" algn="ctr">
              <a:buNone/>
            </a:pPr>
            <a:r>
              <a:rPr lang="ro-RO" sz="2400" b="1" dirty="0">
                <a:solidFill>
                  <a:srgbClr val="7030A0"/>
                </a:solidFill>
              </a:rPr>
              <a:t>Vă dorim succes în utilizare platformei RENNS!</a:t>
            </a:r>
            <a:endParaRPr lang="en-US" sz="2400" b="1" dirty="0">
              <a:solidFill>
                <a:srgbClr val="7030A0"/>
              </a:solidFill>
            </a:endParaRPr>
          </a:p>
          <a:p>
            <a:pPr marL="0" indent="0">
              <a:buNone/>
            </a:pPr>
            <a:endParaRPr lang="ro-RO" sz="2400" dirty="0"/>
          </a:p>
        </p:txBody>
      </p:sp>
    </p:spTree>
    <p:extLst>
      <p:ext uri="{BB962C8B-B14F-4D97-AF65-F5344CB8AC3E}">
        <p14:creationId xmlns:p14="http://schemas.microsoft.com/office/powerpoint/2010/main" val="311238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71" y="420611"/>
            <a:ext cx="7596130" cy="901413"/>
          </a:xfrm>
        </p:spPr>
        <p:txBody>
          <a:bodyPr>
            <a:normAutofit fontScale="90000"/>
          </a:bodyPr>
          <a:lstStyle/>
          <a:p>
            <a:pPr algn="l"/>
            <a:r>
              <a:rPr lang="fr-FR" sz="3200" dirty="0"/>
              <a:t>Ce face concret un </a:t>
            </a:r>
            <a:r>
              <a:rPr lang="fr-FR" sz="3200" dirty="0" err="1"/>
              <a:t>Supervizor</a:t>
            </a:r>
            <a:r>
              <a:rPr lang="ro-RO" sz="3200" dirty="0"/>
              <a:t>?</a:t>
            </a:r>
            <a:br>
              <a:rPr lang="ro-RO" sz="3200" dirty="0"/>
            </a:br>
            <a:endParaRPr lang="ro-RO" sz="3200" dirty="0"/>
          </a:p>
        </p:txBody>
      </p:sp>
      <p:sp>
        <p:nvSpPr>
          <p:cNvPr id="4" name="Rectangle 1"/>
          <p:cNvSpPr>
            <a:spLocks noGrp="1" noChangeArrowheads="1"/>
          </p:cNvSpPr>
          <p:nvPr>
            <p:ph idx="1"/>
          </p:nvPr>
        </p:nvSpPr>
        <p:spPr bwMode="auto">
          <a:xfrm>
            <a:off x="699571" y="2215911"/>
            <a:ext cx="794316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lang="ro-RO" altLang="ro-RO" sz="1600" dirty="0"/>
              <a:t> Verifică datele introduse de Referent, atât din punct de vedere formal (completare corectă) cât și logic (coerență, conformitate cu documentele legale).</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600" dirty="0"/>
          </a:p>
          <a:p>
            <a:pPr marL="0" marR="0" lvl="0" indent="0" algn="just" defTabSz="914400" rtl="0" eaLnBrk="0" fontAlgn="base" latinLnBrk="0" hangingPunct="0">
              <a:lnSpc>
                <a:spcPct val="100000"/>
              </a:lnSpc>
              <a:spcBef>
                <a:spcPct val="0"/>
              </a:spcBef>
              <a:spcAft>
                <a:spcPct val="0"/>
              </a:spcAft>
              <a:buClrTx/>
              <a:buSzTx/>
              <a:buFontTx/>
              <a:buChar char="•"/>
              <a:tabLst/>
            </a:pPr>
            <a:r>
              <a:rPr lang="ro-RO" altLang="ro-RO" sz="1600" dirty="0"/>
              <a:t> Aprobă acțiunile (creare, modificare, dezmembrare, comasare, desființare), atunci când informațiile sunt corecte și complete.</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600" dirty="0"/>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Respinge acțiunile atunci când există erori, lipsuri sau neconcordanțe, trimițând schița înapoi la Referent pentru corecturi. </a:t>
            </a:r>
          </a:p>
          <a:p>
            <a:pPr marL="0" marR="0" lvl="0" indent="0" algn="just" defTabSz="914400" rtl="0" eaLnBrk="0" fontAlgn="base" latinLnBrk="0" hangingPunct="0">
              <a:lnSpc>
                <a:spcPct val="100000"/>
              </a:lnSpc>
              <a:spcBef>
                <a:spcPct val="0"/>
              </a:spcBef>
              <a:spcAft>
                <a:spcPct val="0"/>
              </a:spcAft>
              <a:buClrTx/>
              <a:buSzTx/>
              <a:buNone/>
              <a:tabLst/>
            </a:pPr>
            <a:endParaRPr lang="ro-RO" altLang="ro-RO" sz="1600" dirty="0"/>
          </a:p>
          <a:p>
            <a:pPr marL="0" marR="0" lvl="0" indent="0" algn="just" defTabSz="914400" rtl="0" eaLnBrk="0" fontAlgn="base" latinLnBrk="0" hangingPunct="0">
              <a:lnSpc>
                <a:spcPct val="100000"/>
              </a:lnSpc>
              <a:spcBef>
                <a:spcPct val="0"/>
              </a:spcBef>
              <a:spcAft>
                <a:spcPct val="0"/>
              </a:spcAft>
              <a:buClrTx/>
              <a:buSzTx/>
              <a:buFontTx/>
              <a:buChar char="•"/>
              <a:tabLst/>
            </a:pPr>
            <a:r>
              <a:rPr lang="ro-RO" altLang="ro-RO" sz="1600" dirty="0"/>
              <a:t> Anulează definitiv acțiunile, atunci când acestea nu pot fi remediate sau nu respectă cerințele.</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600" dirty="0"/>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Publică acțiunile aprobate, făcându-le vizibile în registru</a:t>
            </a:r>
            <a:r>
              <a:rPr lang="en-US" altLang="ro-RO" sz="1600" dirty="0"/>
              <a:t>l</a:t>
            </a:r>
            <a:r>
              <a:rPr lang="ro-RO" altLang="ro-RO" sz="1600" dirty="0"/>
              <a:t> public. </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6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600" dirty="0"/>
          </a:p>
        </p:txBody>
      </p:sp>
    </p:spTree>
    <p:extLst>
      <p:ext uri="{BB962C8B-B14F-4D97-AF65-F5344CB8AC3E}">
        <p14:creationId xmlns:p14="http://schemas.microsoft.com/office/powerpoint/2010/main" val="21134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195" y="120402"/>
            <a:ext cx="7474945" cy="893150"/>
          </a:xfrm>
        </p:spPr>
        <p:txBody>
          <a:bodyPr>
            <a:normAutofit/>
          </a:bodyPr>
          <a:lstStyle/>
          <a:p>
            <a:pPr algn="l"/>
            <a:r>
              <a:rPr lang="fr-FR" sz="3200" dirty="0"/>
              <a:t>Ce NU </a:t>
            </a:r>
            <a:r>
              <a:rPr lang="fr-FR" sz="3200" dirty="0" err="1"/>
              <a:t>poate</a:t>
            </a:r>
            <a:r>
              <a:rPr lang="fr-FR" sz="3200" dirty="0"/>
              <a:t> face un </a:t>
            </a:r>
            <a:r>
              <a:rPr lang="fr-FR" sz="3200" dirty="0" err="1"/>
              <a:t>Supervizor</a:t>
            </a:r>
            <a:r>
              <a:rPr lang="ro-RO" sz="3200" dirty="0"/>
              <a:t>?</a:t>
            </a:r>
          </a:p>
        </p:txBody>
      </p:sp>
      <p:sp>
        <p:nvSpPr>
          <p:cNvPr id="3" name="Content Placeholder 2"/>
          <p:cNvSpPr>
            <a:spLocks noGrp="1"/>
          </p:cNvSpPr>
          <p:nvPr>
            <p:ph idx="1"/>
          </p:nvPr>
        </p:nvSpPr>
        <p:spPr/>
        <p:txBody>
          <a:bodyPr>
            <a:normAutofit/>
          </a:bodyPr>
          <a:lstStyle/>
          <a:p>
            <a:r>
              <a:rPr lang="ro-RO" sz="1600" dirty="0"/>
              <a:t>Nu poate crea sau edita schițe de drumuri sau numere administrative (acestea sunt responsabilități ale Referentului).</a:t>
            </a:r>
          </a:p>
          <a:p>
            <a:r>
              <a:rPr lang="ro-RO" sz="1600" dirty="0"/>
              <a:t>Nu poate modifica nomenclatoare (această atribuție aparține Administratorului ANCPI).</a:t>
            </a:r>
          </a:p>
        </p:txBody>
      </p:sp>
    </p:spTree>
    <p:extLst>
      <p:ext uri="{BB962C8B-B14F-4D97-AF65-F5344CB8AC3E}">
        <p14:creationId xmlns:p14="http://schemas.microsoft.com/office/powerpoint/2010/main" val="3146606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Diferențe între roluri</a:t>
            </a:r>
          </a:p>
        </p:txBody>
      </p:sp>
      <p:pic>
        <p:nvPicPr>
          <p:cNvPr id="6" name="Picture 5">
            <a:extLst>
              <a:ext uri="{FF2B5EF4-FFF2-40B4-BE49-F238E27FC236}">
                <a16:creationId xmlns="" xmlns:a16="http://schemas.microsoft.com/office/drawing/2014/main" id="{801C2DB4-99FD-92DB-2F7C-A721EC7B6F86}"/>
              </a:ext>
            </a:extLst>
          </p:cNvPr>
          <p:cNvPicPr>
            <a:picLocks noChangeAspect="1"/>
          </p:cNvPicPr>
          <p:nvPr/>
        </p:nvPicPr>
        <p:blipFill>
          <a:blip r:embed="rId2"/>
          <a:stretch>
            <a:fillRect/>
          </a:stretch>
        </p:blipFill>
        <p:spPr>
          <a:xfrm>
            <a:off x="1608463" y="1228265"/>
            <a:ext cx="5481234" cy="4786943"/>
          </a:xfrm>
          <a:prstGeom prst="rect">
            <a:avLst/>
          </a:prstGeom>
        </p:spPr>
      </p:pic>
    </p:spTree>
    <p:extLst>
      <p:ext uri="{BB962C8B-B14F-4D97-AF65-F5344CB8AC3E}">
        <p14:creationId xmlns:p14="http://schemas.microsoft.com/office/powerpoint/2010/main" val="224919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Analogie roluri</a:t>
            </a:r>
          </a:p>
        </p:txBody>
      </p:sp>
      <p:sp>
        <p:nvSpPr>
          <p:cNvPr id="3" name="Content Placeholder 2"/>
          <p:cNvSpPr>
            <a:spLocks noGrp="1"/>
          </p:cNvSpPr>
          <p:nvPr>
            <p:ph idx="1"/>
          </p:nvPr>
        </p:nvSpPr>
        <p:spPr/>
        <p:txBody>
          <a:bodyPr/>
          <a:lstStyle/>
          <a:p>
            <a:r>
              <a:rPr lang="ro-RO" sz="1600" b="1" dirty="0"/>
              <a:t>Referentul</a:t>
            </a:r>
            <a:r>
              <a:rPr lang="ro-RO" sz="1600" dirty="0"/>
              <a:t> este „operatorul tehnic” care construiește și pregătește datele.</a:t>
            </a:r>
          </a:p>
          <a:p>
            <a:r>
              <a:rPr lang="ro-RO" sz="1600" b="1" dirty="0"/>
              <a:t>Supervizorul</a:t>
            </a:r>
            <a:r>
              <a:rPr lang="ro-RO" sz="1600" dirty="0"/>
              <a:t> este „controlorul de calitate” care verifică, aprobă și publică datele.</a:t>
            </a:r>
          </a:p>
          <a:p>
            <a:r>
              <a:rPr lang="ro-RO" sz="1600" dirty="0"/>
              <a:t>Împreună, ei asigură că informațiile din RENNS sunt corecte, complete și conforme cu documentele legale.</a:t>
            </a:r>
          </a:p>
          <a:p>
            <a:pPr marL="0" indent="0">
              <a:buNone/>
            </a:pPr>
            <a:endParaRPr lang="ro-RO" dirty="0"/>
          </a:p>
        </p:txBody>
      </p:sp>
    </p:spTree>
    <p:extLst>
      <p:ext uri="{BB962C8B-B14F-4D97-AF65-F5344CB8AC3E}">
        <p14:creationId xmlns:p14="http://schemas.microsoft.com/office/powerpoint/2010/main" val="371220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Utilizator cu rol dublu</a:t>
            </a:r>
          </a:p>
        </p:txBody>
      </p:sp>
      <p:sp>
        <p:nvSpPr>
          <p:cNvPr id="3" name="Content Placeholder 2"/>
          <p:cNvSpPr>
            <a:spLocks noGrp="1"/>
          </p:cNvSpPr>
          <p:nvPr>
            <p:ph idx="1"/>
          </p:nvPr>
        </p:nvSpPr>
        <p:spPr>
          <a:xfrm>
            <a:off x="457200" y="1817783"/>
            <a:ext cx="8229600" cy="3756752"/>
          </a:xfrm>
        </p:spPr>
        <p:txBody>
          <a:bodyPr>
            <a:normAutofit fontScale="92500" lnSpcReduction="20000"/>
          </a:bodyPr>
          <a:lstStyle/>
          <a:p>
            <a:pPr algn="just">
              <a:defRPr sz="1800"/>
            </a:pPr>
            <a:r>
              <a:rPr lang="ro-RO" sz="2100" dirty="0"/>
              <a:t>Un utilizator cu rol dublu combină atribuțiile operaționale ale Referentului cu cele de verificare și validare ale Supervizorului.</a:t>
            </a:r>
          </a:p>
          <a:p>
            <a:pPr algn="just"/>
            <a:r>
              <a:rPr lang="ro-RO" sz="2100" dirty="0"/>
              <a:t>Practic, un utilizator cu rol dublu poate parcurge întreg fluxul RENNS, fără a depinde de alt operator:</a:t>
            </a:r>
          </a:p>
          <a:p>
            <a:pPr lvl="1"/>
            <a:r>
              <a:rPr lang="ro-RO" sz="2100" dirty="0"/>
              <a:t>Creează schița (rol de Referent)</a:t>
            </a:r>
          </a:p>
          <a:p>
            <a:pPr lvl="1"/>
            <a:r>
              <a:rPr lang="ro-RO" sz="2100" dirty="0"/>
              <a:t>O verifică și o aprobă (rol de Supervizor)</a:t>
            </a:r>
          </a:p>
          <a:p>
            <a:pPr lvl="1"/>
            <a:r>
              <a:rPr lang="ro-RO" sz="2100" dirty="0"/>
              <a:t>O publică în registru (rol de Supervizor)</a:t>
            </a:r>
          </a:p>
          <a:p>
            <a:pPr algn="just"/>
            <a:r>
              <a:rPr lang="ro-RO" sz="2100" b="1" dirty="0">
                <a:solidFill>
                  <a:srgbClr val="FFC000"/>
                </a:solidFill>
              </a:rPr>
              <a:t>Acest tip de cont este util în UAT-urile mici, unde aceeași persoană gestionează atât introducerea datelor, cât și validarea lor.</a:t>
            </a:r>
          </a:p>
          <a:p>
            <a:pPr>
              <a:defRPr sz="1800"/>
            </a:pPr>
            <a:endParaRPr lang="ro-RO" sz="2100" b="1" dirty="0">
              <a:solidFill>
                <a:srgbClr val="FFC000"/>
              </a:solidFill>
            </a:endParaRPr>
          </a:p>
          <a:p>
            <a:pPr>
              <a:defRPr sz="1800"/>
            </a:pPr>
            <a:r>
              <a:rPr lang="en-US" sz="2100" b="1" dirty="0">
                <a:solidFill>
                  <a:srgbClr val="00B050"/>
                </a:solidFill>
              </a:rPr>
              <a:t>R</a:t>
            </a:r>
            <a:r>
              <a:rPr lang="ro-RO" sz="2100" b="1" dirty="0" err="1">
                <a:solidFill>
                  <a:srgbClr val="00B050"/>
                </a:solidFill>
              </a:rPr>
              <a:t>oluril</a:t>
            </a:r>
            <a:r>
              <a:rPr lang="en-US" sz="2100" b="1" dirty="0">
                <a:solidFill>
                  <a:srgbClr val="00B050"/>
                </a:solidFill>
              </a:rPr>
              <a:t>e de referent </a:t>
            </a:r>
            <a:r>
              <a:rPr lang="en-US" sz="2100" b="1" dirty="0" err="1">
                <a:solidFill>
                  <a:srgbClr val="00B050"/>
                </a:solidFill>
              </a:rPr>
              <a:t>si</a:t>
            </a:r>
            <a:r>
              <a:rPr lang="en-US" sz="2100" b="1" dirty="0">
                <a:solidFill>
                  <a:srgbClr val="00B050"/>
                </a:solidFill>
              </a:rPr>
              <a:t> </a:t>
            </a:r>
            <a:r>
              <a:rPr lang="en-US" sz="2100" b="1" dirty="0" err="1">
                <a:solidFill>
                  <a:srgbClr val="00B050"/>
                </a:solidFill>
              </a:rPr>
              <a:t>supervizor</a:t>
            </a:r>
            <a:r>
              <a:rPr lang="en-US" sz="2100" b="1" dirty="0">
                <a:solidFill>
                  <a:srgbClr val="00B050"/>
                </a:solidFill>
              </a:rPr>
              <a:t> pot fi </a:t>
            </a:r>
            <a:r>
              <a:rPr lang="en-US" sz="2100" b="1" dirty="0" err="1">
                <a:solidFill>
                  <a:srgbClr val="00B050"/>
                </a:solidFill>
              </a:rPr>
              <a:t>detinute</a:t>
            </a:r>
            <a:r>
              <a:rPr lang="en-US" sz="2100" b="1" dirty="0">
                <a:solidFill>
                  <a:srgbClr val="00B050"/>
                </a:solidFill>
              </a:rPr>
              <a:t> de </a:t>
            </a:r>
            <a:r>
              <a:rPr lang="en-US" sz="2100" b="1" dirty="0" err="1">
                <a:solidFill>
                  <a:srgbClr val="00B050"/>
                </a:solidFill>
              </a:rPr>
              <a:t>persoane</a:t>
            </a:r>
            <a:r>
              <a:rPr lang="en-US" sz="2100" b="1" dirty="0">
                <a:solidFill>
                  <a:srgbClr val="00B050"/>
                </a:solidFill>
              </a:rPr>
              <a:t> </a:t>
            </a:r>
            <a:r>
              <a:rPr lang="en-US" sz="2100" b="1" dirty="0" err="1">
                <a:solidFill>
                  <a:srgbClr val="00B050"/>
                </a:solidFill>
              </a:rPr>
              <a:t>diferite</a:t>
            </a:r>
            <a:r>
              <a:rPr lang="en-US" sz="2100" b="1" dirty="0">
                <a:solidFill>
                  <a:srgbClr val="00B050"/>
                </a:solidFill>
              </a:rPr>
              <a:t>, </a:t>
            </a:r>
            <a:r>
              <a:rPr lang="en-US" sz="2100" b="1" dirty="0" err="1">
                <a:solidFill>
                  <a:srgbClr val="00B050"/>
                </a:solidFill>
              </a:rPr>
              <a:t>daca</a:t>
            </a:r>
            <a:r>
              <a:rPr lang="en-US" sz="2100" b="1" dirty="0">
                <a:solidFill>
                  <a:srgbClr val="00B050"/>
                </a:solidFill>
              </a:rPr>
              <a:t> se </a:t>
            </a:r>
            <a:r>
              <a:rPr lang="en-US" sz="2100" b="1" dirty="0" err="1">
                <a:solidFill>
                  <a:srgbClr val="00B050"/>
                </a:solidFill>
              </a:rPr>
              <a:t>doreste</a:t>
            </a:r>
            <a:r>
              <a:rPr lang="ro-RO" sz="2100" b="1" dirty="0">
                <a:solidFill>
                  <a:srgbClr val="00B050"/>
                </a:solidFill>
              </a:rPr>
              <a:t> control intern!</a:t>
            </a:r>
          </a:p>
          <a:p>
            <a:pPr>
              <a:defRPr sz="1800"/>
            </a:pPr>
            <a:r>
              <a:rPr lang="ro-RO" sz="2100" b="1" dirty="0">
                <a:solidFill>
                  <a:srgbClr val="00B050"/>
                </a:solidFill>
              </a:rPr>
              <a:t>Atenție la publicarea acțiunilor incomplete</a:t>
            </a:r>
            <a:r>
              <a:rPr lang="ro-RO" sz="2100" dirty="0">
                <a:solidFill>
                  <a:srgbClr val="00B050"/>
                </a:solidFill>
              </a:rPr>
              <a:t>!</a:t>
            </a:r>
          </a:p>
          <a:p>
            <a:pPr marL="0" indent="0">
              <a:buNone/>
            </a:pPr>
            <a:endParaRPr lang="ro-RO" dirty="0"/>
          </a:p>
        </p:txBody>
      </p:sp>
    </p:spTree>
    <p:extLst>
      <p:ext uri="{BB962C8B-B14F-4D97-AF65-F5344CB8AC3E}">
        <p14:creationId xmlns:p14="http://schemas.microsoft.com/office/powerpoint/2010/main" val="64779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131420"/>
            <a:ext cx="8449937" cy="760948"/>
          </a:xfrm>
        </p:spPr>
        <p:txBody>
          <a:bodyPr>
            <a:normAutofit/>
          </a:bodyPr>
          <a:lstStyle/>
          <a:p>
            <a:pPr algn="l"/>
            <a:r>
              <a:rPr lang="ro-RO" sz="3200" dirty="0"/>
              <a:t>Referent vs. Supervizor vs. Rol dublu</a:t>
            </a:r>
          </a:p>
        </p:txBody>
      </p:sp>
      <p:pic>
        <p:nvPicPr>
          <p:cNvPr id="5" name="Picture 4">
            <a:extLst>
              <a:ext uri="{FF2B5EF4-FFF2-40B4-BE49-F238E27FC236}">
                <a16:creationId xmlns="" xmlns:a16="http://schemas.microsoft.com/office/drawing/2014/main" id="{601728BB-82FC-C0E7-FAD8-65A090D9ED21}"/>
              </a:ext>
            </a:extLst>
          </p:cNvPr>
          <p:cNvPicPr>
            <a:picLocks noChangeAspect="1"/>
          </p:cNvPicPr>
          <p:nvPr/>
        </p:nvPicPr>
        <p:blipFill>
          <a:blip r:embed="rId2"/>
          <a:stretch>
            <a:fillRect/>
          </a:stretch>
        </p:blipFill>
        <p:spPr>
          <a:xfrm>
            <a:off x="1266940" y="1294730"/>
            <a:ext cx="5876356" cy="4628481"/>
          </a:xfrm>
          <a:prstGeom prst="rect">
            <a:avLst/>
          </a:prstGeom>
        </p:spPr>
      </p:pic>
    </p:spTree>
    <p:extLst>
      <p:ext uri="{BB962C8B-B14F-4D97-AF65-F5344CB8AC3E}">
        <p14:creationId xmlns:p14="http://schemas.microsoft.com/office/powerpoint/2010/main" val="19265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047" y="335632"/>
            <a:ext cx="8075363" cy="666903"/>
          </a:xfrm>
        </p:spPr>
        <p:txBody>
          <a:bodyPr>
            <a:normAutofit fontScale="90000"/>
          </a:bodyPr>
          <a:lstStyle/>
          <a:p>
            <a:pPr algn="l"/>
            <a:r>
              <a:rPr lang="ro-RO" sz="4900" dirty="0"/>
              <a:t/>
            </a:r>
            <a:br>
              <a:rPr lang="ro-RO" sz="4900" dirty="0"/>
            </a:br>
            <a:r>
              <a:rPr lang="ro-RO" sz="4900" dirty="0"/>
              <a:t/>
            </a:r>
            <a:br>
              <a:rPr lang="ro-RO" sz="4900" dirty="0"/>
            </a:br>
            <a:r>
              <a:rPr lang="ro-RO" sz="3600" dirty="0"/>
              <a:t>Cine înrolează utilizatorii RENNS ?</a:t>
            </a:r>
            <a:r>
              <a:rPr lang="ro-RO" sz="4900" dirty="0"/>
              <a:t/>
            </a:r>
            <a:br>
              <a:rPr lang="ro-RO" sz="4900" dirty="0"/>
            </a:br>
            <a:r>
              <a:rPr lang="ro-RO" sz="4900" dirty="0"/>
              <a:t/>
            </a:r>
            <a:br>
              <a:rPr lang="ro-RO" sz="4900" dirty="0"/>
            </a:br>
            <a:r>
              <a:rPr lang="ro-RO" sz="3600" dirty="0"/>
              <a:t/>
            </a:r>
            <a:br>
              <a:rPr lang="ro-RO" sz="3600" dirty="0"/>
            </a:br>
            <a:endParaRPr lang="ro-RO" sz="3600" dirty="0"/>
          </a:p>
        </p:txBody>
      </p:sp>
      <p:sp>
        <p:nvSpPr>
          <p:cNvPr id="3" name="Content Placeholder 2"/>
          <p:cNvSpPr>
            <a:spLocks noGrp="1"/>
          </p:cNvSpPr>
          <p:nvPr>
            <p:ph idx="1"/>
          </p:nvPr>
        </p:nvSpPr>
        <p:spPr>
          <a:xfrm>
            <a:off x="605928" y="2084942"/>
            <a:ext cx="8229600" cy="2828581"/>
          </a:xfrm>
        </p:spPr>
        <p:txBody>
          <a:bodyPr>
            <a:normAutofit fontScale="77500" lnSpcReduction="20000"/>
          </a:bodyPr>
          <a:lstStyle/>
          <a:p>
            <a:pPr lvl="0"/>
            <a:endParaRPr lang="en-US" sz="1600" dirty="0"/>
          </a:p>
          <a:p>
            <a:pPr lvl="0"/>
            <a:r>
              <a:rPr lang="en-US" sz="1600" dirty="0"/>
              <a:t>Un </a:t>
            </a:r>
            <a:r>
              <a:rPr lang="en-US" sz="1600" dirty="0" err="1"/>
              <a:t>reprezentant</a:t>
            </a:r>
            <a:r>
              <a:rPr lang="en-US" sz="1600" dirty="0"/>
              <a:t> al UAT introduce </a:t>
            </a:r>
            <a:r>
              <a:rPr lang="en-US" sz="1600" dirty="0" err="1"/>
              <a:t>cererea</a:t>
            </a:r>
            <a:r>
              <a:rPr lang="en-US" sz="1600" dirty="0"/>
              <a:t>, online, in</a:t>
            </a:r>
            <a:r>
              <a:rPr lang="ro-RO" sz="1600" dirty="0"/>
              <a:t> interfața publică RENNS (</a:t>
            </a:r>
            <a:r>
              <a:rPr lang="en-US" sz="1600" dirty="0"/>
              <a:t>click pe </a:t>
            </a:r>
            <a:r>
              <a:rPr lang="en-US" sz="1600" dirty="0" err="1"/>
              <a:t>Inrolare</a:t>
            </a:r>
            <a:r>
              <a:rPr lang="ro-RO" sz="1600" dirty="0"/>
              <a:t>)</a:t>
            </a:r>
            <a:r>
              <a:rPr lang="en-US" sz="1600" dirty="0"/>
              <a:t>; </a:t>
            </a:r>
            <a:r>
              <a:rPr lang="en-US" sz="1600" i="1" dirty="0"/>
              <a:t>o  </a:t>
            </a:r>
            <a:r>
              <a:rPr lang="en-US" sz="1600" i="1" dirty="0" err="1"/>
              <a:t>cerere</a:t>
            </a:r>
            <a:r>
              <a:rPr lang="en-US" sz="1600" i="1" dirty="0"/>
              <a:t> </a:t>
            </a:r>
            <a:r>
              <a:rPr lang="en-US" sz="1600" i="1" dirty="0" err="1"/>
              <a:t>poate</a:t>
            </a:r>
            <a:r>
              <a:rPr lang="en-US" sz="1600" i="1" dirty="0"/>
              <a:t> </a:t>
            </a:r>
            <a:r>
              <a:rPr lang="en-US" sz="1600" i="1" dirty="0" err="1"/>
              <a:t>presupune</a:t>
            </a:r>
            <a:r>
              <a:rPr lang="en-US" sz="1600" i="1" dirty="0"/>
              <a:t> </a:t>
            </a:r>
            <a:r>
              <a:rPr lang="en-US" sz="1600" i="1" dirty="0" err="1"/>
              <a:t>adaugarea</a:t>
            </a:r>
            <a:r>
              <a:rPr lang="en-US" sz="1600" i="1" dirty="0"/>
              <a:t> </a:t>
            </a:r>
            <a:r>
              <a:rPr lang="en-US" sz="1600" i="1" dirty="0" err="1"/>
              <a:t>uneia</a:t>
            </a:r>
            <a:r>
              <a:rPr lang="en-US" sz="1600" i="1" dirty="0"/>
              <a:t> </a:t>
            </a:r>
            <a:r>
              <a:rPr lang="en-US" sz="1600" i="1" dirty="0" err="1"/>
              <a:t>sau</a:t>
            </a:r>
            <a:r>
              <a:rPr lang="en-US" sz="1600" i="1" dirty="0"/>
              <a:t> </a:t>
            </a:r>
            <a:r>
              <a:rPr lang="en-US" sz="1600" i="1" dirty="0" err="1"/>
              <a:t>mai</a:t>
            </a:r>
            <a:r>
              <a:rPr lang="en-US" sz="1600" i="1" dirty="0"/>
              <a:t> </a:t>
            </a:r>
            <a:r>
              <a:rPr lang="en-US" sz="1600" i="1" dirty="0" err="1"/>
              <a:t>multor</a:t>
            </a:r>
            <a:r>
              <a:rPr lang="en-US" sz="1600" i="1" dirty="0"/>
              <a:t> </a:t>
            </a:r>
            <a:r>
              <a:rPr lang="en-US" sz="1600" i="1" dirty="0" err="1"/>
              <a:t>persoane</a:t>
            </a:r>
            <a:r>
              <a:rPr lang="en-US" sz="1600" i="1" dirty="0"/>
              <a:t>;</a:t>
            </a:r>
            <a:r>
              <a:rPr lang="en-US" sz="1600" dirty="0"/>
              <a:t> </a:t>
            </a:r>
          </a:p>
          <a:p>
            <a:pPr lvl="0"/>
            <a:endParaRPr lang="en-US" sz="1600" dirty="0"/>
          </a:p>
          <a:p>
            <a:pPr lvl="0"/>
            <a:r>
              <a:rPr lang="ro-RO" sz="1600" dirty="0"/>
              <a:t>Administratorul ANCPI</a:t>
            </a:r>
            <a:r>
              <a:rPr lang="en-US" sz="1600" dirty="0"/>
              <a:t> </a:t>
            </a:r>
            <a:r>
              <a:rPr lang="en-US" sz="1600" b="1" dirty="0" err="1"/>
              <a:t>verifica</a:t>
            </a:r>
            <a:r>
              <a:rPr lang="en-US" sz="1600" b="1" dirty="0"/>
              <a:t> </a:t>
            </a:r>
            <a:r>
              <a:rPr lang="en-US" sz="1600" b="1" dirty="0" err="1"/>
              <a:t>cererea</a:t>
            </a:r>
            <a:r>
              <a:rPr lang="en-US" sz="1600" b="1" dirty="0"/>
              <a:t>  </a:t>
            </a:r>
            <a:r>
              <a:rPr lang="en-US" sz="1600" b="1" dirty="0" err="1"/>
              <a:t>introdusa</a:t>
            </a:r>
            <a:r>
              <a:rPr lang="en-US" sz="1600" b="1" dirty="0"/>
              <a:t> online cu </a:t>
            </a:r>
            <a:r>
              <a:rPr lang="en-US" sz="1600" b="1" dirty="0" err="1"/>
              <a:t>cererea</a:t>
            </a:r>
            <a:r>
              <a:rPr lang="en-US" sz="1600" dirty="0"/>
              <a:t> </a:t>
            </a:r>
            <a:r>
              <a:rPr lang="en-US" sz="1600" b="1" dirty="0" err="1"/>
              <a:t>si</a:t>
            </a:r>
            <a:r>
              <a:rPr lang="en-US" sz="1600" b="1" dirty="0"/>
              <a:t> </a:t>
            </a:r>
            <a:r>
              <a:rPr lang="en-US" sz="1600" b="1" dirty="0" err="1"/>
              <a:t>documentele</a:t>
            </a:r>
            <a:r>
              <a:rPr lang="en-US" sz="1600" b="1" dirty="0"/>
              <a:t> </a:t>
            </a:r>
            <a:r>
              <a:rPr lang="en-US" sz="1600" b="1" dirty="0" err="1"/>
              <a:t>transmise</a:t>
            </a:r>
            <a:r>
              <a:rPr lang="en-US" sz="1600" b="1" dirty="0"/>
              <a:t> </a:t>
            </a:r>
            <a:r>
              <a:rPr lang="en-US" sz="1600" dirty="0" err="1"/>
              <a:t>prin</a:t>
            </a:r>
            <a:r>
              <a:rPr lang="en-US" sz="1600" dirty="0"/>
              <a:t> email de UAT </a:t>
            </a:r>
            <a:r>
              <a:rPr lang="en-US" sz="1600" dirty="0" err="1"/>
              <a:t>catre</a:t>
            </a:r>
            <a:r>
              <a:rPr lang="en-US" sz="1600" dirty="0"/>
              <a:t> OCPI</a:t>
            </a:r>
          </a:p>
          <a:p>
            <a:pPr lvl="0"/>
            <a:endParaRPr lang="en-US" sz="1600" dirty="0"/>
          </a:p>
          <a:p>
            <a:pPr lvl="0"/>
            <a:r>
              <a:rPr lang="en-US" sz="1600" dirty="0" err="1"/>
              <a:t>Administratorul</a:t>
            </a:r>
            <a:r>
              <a:rPr lang="en-US" sz="1600" dirty="0"/>
              <a:t> ANCPI </a:t>
            </a:r>
            <a:r>
              <a:rPr lang="en-US" sz="1600" dirty="0" err="1"/>
              <a:t>admite</a:t>
            </a:r>
            <a:r>
              <a:rPr lang="en-US" sz="1600" dirty="0"/>
              <a:t> </a:t>
            </a:r>
            <a:r>
              <a:rPr lang="en-US" sz="1600" dirty="0" err="1"/>
              <a:t>sau</a:t>
            </a:r>
            <a:r>
              <a:rPr lang="en-US" sz="1600" dirty="0"/>
              <a:t> </a:t>
            </a:r>
            <a:r>
              <a:rPr lang="en-US" sz="1600" dirty="0" err="1"/>
              <a:t>respinge</a:t>
            </a:r>
            <a:r>
              <a:rPr lang="en-US" sz="1600" dirty="0"/>
              <a:t> </a:t>
            </a:r>
            <a:r>
              <a:rPr lang="en-US" sz="1600" dirty="0" err="1"/>
              <a:t>cererea</a:t>
            </a:r>
            <a:r>
              <a:rPr lang="en-US" sz="1600" dirty="0"/>
              <a:t>;</a:t>
            </a:r>
          </a:p>
          <a:p>
            <a:pPr lvl="0"/>
            <a:endParaRPr lang="en-US" sz="1600" dirty="0"/>
          </a:p>
          <a:p>
            <a:pPr lvl="0"/>
            <a:r>
              <a:rPr lang="en-US" sz="1600" dirty="0" err="1"/>
              <a:t>Platforma</a:t>
            </a:r>
            <a:r>
              <a:rPr lang="en-US" sz="1600" dirty="0"/>
              <a:t> RENNS </a:t>
            </a:r>
            <a:r>
              <a:rPr lang="ro-RO" sz="1600" dirty="0"/>
              <a:t>trimite </a:t>
            </a:r>
            <a:r>
              <a:rPr lang="en-US" sz="1600" dirty="0" err="1"/>
              <a:t>persoanelor</a:t>
            </a:r>
            <a:r>
              <a:rPr lang="en-US" sz="1600" dirty="0"/>
              <a:t> </a:t>
            </a:r>
            <a:r>
              <a:rPr lang="en-US" sz="1600" dirty="0" err="1"/>
              <a:t>introduse</a:t>
            </a:r>
            <a:r>
              <a:rPr lang="en-US" sz="1600" dirty="0"/>
              <a:t> in </a:t>
            </a:r>
            <a:r>
              <a:rPr lang="en-US" sz="1600" dirty="0" err="1"/>
              <a:t>cererea</a:t>
            </a:r>
            <a:r>
              <a:rPr lang="en-US" sz="1600" dirty="0"/>
              <a:t> online </a:t>
            </a:r>
            <a:r>
              <a:rPr lang="ro-RO" sz="1600" dirty="0"/>
              <a:t>instrucțiuni</a:t>
            </a:r>
            <a:r>
              <a:rPr lang="en-US" sz="1600" dirty="0"/>
              <a:t> </a:t>
            </a:r>
            <a:r>
              <a:rPr lang="en-US" sz="1600" dirty="0" err="1"/>
              <a:t>prin</a:t>
            </a:r>
            <a:r>
              <a:rPr lang="ro-RO" sz="1600" dirty="0"/>
              <a:t> email (</a:t>
            </a:r>
            <a:r>
              <a:rPr lang="en-US" sz="1600" dirty="0" err="1"/>
              <a:t>aprobare</a:t>
            </a:r>
            <a:r>
              <a:rPr lang="en-US" sz="1600" dirty="0"/>
              <a:t>/</a:t>
            </a:r>
            <a:r>
              <a:rPr lang="en-US" sz="1600" dirty="0" err="1"/>
              <a:t>respingere</a:t>
            </a:r>
            <a:r>
              <a:rPr lang="en-US" sz="1600" dirty="0"/>
              <a:t>, </a:t>
            </a:r>
            <a:r>
              <a:rPr lang="ro-RO" sz="1600" dirty="0"/>
              <a:t>setare parolă, </a:t>
            </a:r>
            <a:r>
              <a:rPr lang="en-US" sz="1600" dirty="0" err="1"/>
              <a:t>creare</a:t>
            </a:r>
            <a:r>
              <a:rPr lang="ro-RO" sz="1600" dirty="0"/>
              <a:t> cont)</a:t>
            </a:r>
            <a:endParaRPr lang="en-US" sz="1600" dirty="0"/>
          </a:p>
          <a:p>
            <a:endParaRPr lang="en-US" sz="1600" b="1" dirty="0">
              <a:solidFill>
                <a:srgbClr val="C00000"/>
              </a:solidFill>
            </a:endParaRPr>
          </a:p>
          <a:p>
            <a:r>
              <a:rPr lang="en-US" sz="1600" b="1" dirty="0" err="1">
                <a:solidFill>
                  <a:srgbClr val="C00000"/>
                </a:solidFill>
              </a:rPr>
              <a:t>Documentele</a:t>
            </a:r>
            <a:r>
              <a:rPr lang="en-US" sz="1600" b="1" dirty="0">
                <a:solidFill>
                  <a:srgbClr val="C00000"/>
                </a:solidFill>
              </a:rPr>
              <a:t> </a:t>
            </a:r>
            <a:r>
              <a:rPr lang="en-US" sz="1600" b="1" dirty="0" err="1">
                <a:solidFill>
                  <a:srgbClr val="C00000"/>
                </a:solidFill>
              </a:rPr>
              <a:t>trimise</a:t>
            </a:r>
            <a:r>
              <a:rPr lang="en-US" sz="1600" b="1" dirty="0">
                <a:solidFill>
                  <a:srgbClr val="C00000"/>
                </a:solidFill>
              </a:rPr>
              <a:t> de UAT </a:t>
            </a:r>
            <a:r>
              <a:rPr lang="en-US" sz="1600" b="1" dirty="0" err="1">
                <a:solidFill>
                  <a:srgbClr val="C00000"/>
                </a:solidFill>
              </a:rPr>
              <a:t>catre</a:t>
            </a:r>
            <a:r>
              <a:rPr lang="en-US" sz="1600" b="1" dirty="0">
                <a:solidFill>
                  <a:srgbClr val="C00000"/>
                </a:solidFill>
              </a:rPr>
              <a:t> OCPI conform </a:t>
            </a:r>
            <a:r>
              <a:rPr lang="en-US" sz="1600" b="1" dirty="0" err="1">
                <a:solidFill>
                  <a:srgbClr val="C00000"/>
                </a:solidFill>
              </a:rPr>
              <a:t>adresei</a:t>
            </a:r>
            <a:r>
              <a:rPr lang="en-US" sz="1600" b="1" dirty="0">
                <a:solidFill>
                  <a:srgbClr val="C00000"/>
                </a:solidFill>
              </a:rPr>
              <a:t> ANCPI: </a:t>
            </a:r>
            <a:r>
              <a:rPr lang="en-US" sz="1600" b="1" dirty="0" err="1">
                <a:solidFill>
                  <a:srgbClr val="C00000"/>
                </a:solidFill>
              </a:rPr>
              <a:t>cerere</a:t>
            </a:r>
            <a:r>
              <a:rPr lang="en-US" sz="1600" b="1" dirty="0">
                <a:solidFill>
                  <a:srgbClr val="C00000"/>
                </a:solidFill>
              </a:rPr>
              <a:t> de </a:t>
            </a:r>
            <a:r>
              <a:rPr lang="en-US" sz="1600" b="1" dirty="0" err="1">
                <a:solidFill>
                  <a:srgbClr val="C00000"/>
                </a:solidFill>
              </a:rPr>
              <a:t>acces</a:t>
            </a:r>
            <a:r>
              <a:rPr lang="en-US" sz="1600" b="1" dirty="0">
                <a:solidFill>
                  <a:srgbClr val="C00000"/>
                </a:solidFill>
              </a:rPr>
              <a:t> </a:t>
            </a:r>
            <a:r>
              <a:rPr lang="en-US" sz="1600" b="1" dirty="0" err="1">
                <a:solidFill>
                  <a:srgbClr val="C00000"/>
                </a:solidFill>
              </a:rPr>
              <a:t>semnata</a:t>
            </a:r>
            <a:r>
              <a:rPr lang="en-US" sz="1600" b="1" dirty="0">
                <a:solidFill>
                  <a:srgbClr val="C00000"/>
                </a:solidFill>
              </a:rPr>
              <a:t> de </a:t>
            </a:r>
            <a:r>
              <a:rPr lang="en-US" sz="1600" b="1" dirty="0" err="1">
                <a:solidFill>
                  <a:srgbClr val="C00000"/>
                </a:solidFill>
              </a:rPr>
              <a:t>primar</a:t>
            </a:r>
            <a:r>
              <a:rPr lang="en-US" sz="1600" b="1" dirty="0">
                <a:solidFill>
                  <a:srgbClr val="C00000"/>
                </a:solidFill>
              </a:rPr>
              <a:t>; </a:t>
            </a:r>
            <a:r>
              <a:rPr lang="en-US" sz="1600" b="1" dirty="0" err="1">
                <a:solidFill>
                  <a:srgbClr val="C00000"/>
                </a:solidFill>
              </a:rPr>
              <a:t>acorduri</a:t>
            </a:r>
            <a:r>
              <a:rPr lang="en-US" sz="1600" b="1" dirty="0">
                <a:solidFill>
                  <a:srgbClr val="C00000"/>
                </a:solidFill>
              </a:rPr>
              <a:t> de </a:t>
            </a:r>
            <a:r>
              <a:rPr lang="en-US" sz="1600" b="1" dirty="0" err="1">
                <a:solidFill>
                  <a:srgbClr val="C00000"/>
                </a:solidFill>
              </a:rPr>
              <a:t>confidentialitate</a:t>
            </a:r>
            <a:r>
              <a:rPr lang="en-US" sz="1600" b="1" dirty="0">
                <a:solidFill>
                  <a:srgbClr val="C00000"/>
                </a:solidFill>
              </a:rPr>
              <a:t> </a:t>
            </a:r>
            <a:r>
              <a:rPr lang="en-US" sz="1600" b="1" dirty="0" err="1">
                <a:solidFill>
                  <a:srgbClr val="C00000"/>
                </a:solidFill>
              </a:rPr>
              <a:t>si</a:t>
            </a:r>
            <a:r>
              <a:rPr lang="en-US" sz="1600" b="1" dirty="0">
                <a:solidFill>
                  <a:srgbClr val="C00000"/>
                </a:solidFill>
              </a:rPr>
              <a:t> GDPR </a:t>
            </a:r>
            <a:r>
              <a:rPr lang="en-US" sz="1600" b="1" dirty="0" err="1">
                <a:solidFill>
                  <a:srgbClr val="C00000"/>
                </a:solidFill>
              </a:rPr>
              <a:t>semnate</a:t>
            </a:r>
            <a:r>
              <a:rPr lang="en-US" sz="1600" b="1" dirty="0">
                <a:solidFill>
                  <a:srgbClr val="C00000"/>
                </a:solidFill>
              </a:rPr>
              <a:t> de </a:t>
            </a:r>
            <a:r>
              <a:rPr lang="en-US" sz="1600" b="1" dirty="0" err="1">
                <a:solidFill>
                  <a:srgbClr val="C00000"/>
                </a:solidFill>
              </a:rPr>
              <a:t>fiecare</a:t>
            </a:r>
            <a:r>
              <a:rPr lang="en-US" sz="1600" b="1" dirty="0">
                <a:solidFill>
                  <a:srgbClr val="C00000"/>
                </a:solidFill>
              </a:rPr>
              <a:t> </a:t>
            </a:r>
            <a:r>
              <a:rPr lang="en-US" sz="1600" b="1" dirty="0" err="1">
                <a:solidFill>
                  <a:srgbClr val="C00000"/>
                </a:solidFill>
              </a:rPr>
              <a:t>persoana</a:t>
            </a:r>
            <a:r>
              <a:rPr lang="en-US" sz="1600" b="1" dirty="0">
                <a:solidFill>
                  <a:srgbClr val="C00000"/>
                </a:solidFill>
              </a:rPr>
              <a:t> </a:t>
            </a:r>
            <a:r>
              <a:rPr lang="en-US" sz="1600" b="1" dirty="0" err="1">
                <a:solidFill>
                  <a:srgbClr val="C00000"/>
                </a:solidFill>
              </a:rPr>
              <a:t>desemnata</a:t>
            </a:r>
            <a:r>
              <a:rPr lang="en-US" sz="1600" b="1" dirty="0">
                <a:solidFill>
                  <a:srgbClr val="C00000"/>
                </a:solidFill>
              </a:rPr>
              <a:t>;</a:t>
            </a:r>
          </a:p>
          <a:p>
            <a:pPr lvl="0"/>
            <a:r>
              <a:rPr lang="en-US" sz="1600" b="1" dirty="0" err="1">
                <a:solidFill>
                  <a:srgbClr val="C00000"/>
                </a:solidFill>
              </a:rPr>
              <a:t>Documentele</a:t>
            </a:r>
            <a:r>
              <a:rPr lang="en-US" sz="1600" b="1" dirty="0">
                <a:solidFill>
                  <a:srgbClr val="C00000"/>
                </a:solidFill>
              </a:rPr>
              <a:t> </a:t>
            </a:r>
            <a:r>
              <a:rPr lang="en-US" sz="1600" b="1" dirty="0" err="1">
                <a:solidFill>
                  <a:srgbClr val="C00000"/>
                </a:solidFill>
              </a:rPr>
              <a:t>transmise</a:t>
            </a:r>
            <a:r>
              <a:rPr lang="en-US" sz="1600" b="1" dirty="0">
                <a:solidFill>
                  <a:srgbClr val="C00000"/>
                </a:solidFill>
              </a:rPr>
              <a:t> </a:t>
            </a:r>
            <a:r>
              <a:rPr lang="en-US" sz="1600" b="1" dirty="0" err="1">
                <a:solidFill>
                  <a:srgbClr val="C00000"/>
                </a:solidFill>
              </a:rPr>
              <a:t>prin</a:t>
            </a:r>
            <a:r>
              <a:rPr lang="en-US" sz="1600" b="1" dirty="0">
                <a:solidFill>
                  <a:srgbClr val="C00000"/>
                </a:solidFill>
              </a:rPr>
              <a:t> email </a:t>
            </a:r>
            <a:r>
              <a:rPr lang="en-US" sz="1600" b="1" dirty="0" err="1">
                <a:solidFill>
                  <a:srgbClr val="C00000"/>
                </a:solidFill>
              </a:rPr>
              <a:t>vor</a:t>
            </a:r>
            <a:r>
              <a:rPr lang="en-US" sz="1600" b="1" dirty="0">
                <a:solidFill>
                  <a:srgbClr val="C00000"/>
                </a:solidFill>
              </a:rPr>
              <a:t> fi </a:t>
            </a:r>
            <a:r>
              <a:rPr lang="en-US" sz="1600" b="1" dirty="0" err="1">
                <a:solidFill>
                  <a:srgbClr val="C00000"/>
                </a:solidFill>
              </a:rPr>
              <a:t>semnate</a:t>
            </a:r>
            <a:r>
              <a:rPr lang="en-US" sz="1600" b="1" dirty="0">
                <a:solidFill>
                  <a:srgbClr val="C00000"/>
                </a:solidFill>
              </a:rPr>
              <a:t> electronic cu certificate digital </a:t>
            </a:r>
            <a:r>
              <a:rPr lang="en-US" sz="1600" b="1" dirty="0" err="1">
                <a:solidFill>
                  <a:srgbClr val="C00000"/>
                </a:solidFill>
              </a:rPr>
              <a:t>calificat</a:t>
            </a:r>
            <a:r>
              <a:rPr lang="en-US" sz="1600" b="1" dirty="0">
                <a:solidFill>
                  <a:srgbClr val="C00000"/>
                </a:solidFill>
              </a:rPr>
              <a:t>!</a:t>
            </a:r>
          </a:p>
          <a:p>
            <a:pPr lvl="0"/>
            <a:endParaRPr lang="ro-RO" sz="1600" b="1" dirty="0">
              <a:solidFill>
                <a:schemeClr val="accent3">
                  <a:lumMod val="75000"/>
                </a:schemeClr>
              </a:solidFill>
            </a:endParaRPr>
          </a:p>
        </p:txBody>
      </p:sp>
    </p:spTree>
    <p:extLst>
      <p:ext uri="{BB962C8B-B14F-4D97-AF65-F5344CB8AC3E}">
        <p14:creationId xmlns:p14="http://schemas.microsoft.com/office/powerpoint/2010/main" val="230106817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672"/>
            <a:ext cx="8229600" cy="628745"/>
          </a:xfrm>
        </p:spPr>
        <p:txBody>
          <a:bodyPr>
            <a:normAutofit fontScale="90000"/>
          </a:bodyPr>
          <a:lstStyle/>
          <a:p>
            <a:pPr algn="l"/>
            <a:r>
              <a:rPr lang="ro-RO" sz="3200" dirty="0"/>
              <a:t>Pași înrolare </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677537" y="2124163"/>
            <a:ext cx="7452911" cy="2770656"/>
          </a:xfrm>
          <a:prstGeom prst="rect">
            <a:avLst/>
          </a:prstGeom>
        </p:spPr>
      </p:pic>
    </p:spTree>
    <p:extLst>
      <p:ext uri="{BB962C8B-B14F-4D97-AF65-F5344CB8AC3E}">
        <p14:creationId xmlns:p14="http://schemas.microsoft.com/office/powerpoint/2010/main" val="96774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562644"/>
          </a:xfrm>
        </p:spPr>
        <p:txBody>
          <a:bodyPr>
            <a:normAutofit fontScale="90000"/>
          </a:bodyPr>
          <a:lstStyle/>
          <a:p>
            <a:pPr algn="l"/>
            <a:r>
              <a:rPr lang="ro-RO" sz="4900" dirty="0"/>
              <a:t/>
            </a:r>
            <a:br>
              <a:rPr lang="ro-RO" sz="4900" dirty="0"/>
            </a:br>
            <a:r>
              <a:rPr lang="ro-RO" sz="4900" dirty="0"/>
              <a:t/>
            </a:r>
            <a:br>
              <a:rPr lang="ro-RO" sz="4900" dirty="0"/>
            </a:br>
            <a:r>
              <a:rPr lang="ro-RO" sz="3600" dirty="0"/>
              <a:t>Cerere de înrolare</a:t>
            </a:r>
            <a:br>
              <a:rPr lang="ro-RO" sz="3600" dirty="0"/>
            </a:br>
            <a:r>
              <a:rPr lang="ro-RO" sz="4900" dirty="0"/>
              <a:t/>
            </a:r>
            <a:br>
              <a:rPr lang="ro-RO" sz="4900" dirty="0"/>
            </a:br>
            <a:r>
              <a:rPr lang="ro-RO" sz="3600" dirty="0"/>
              <a:t/>
            </a:r>
            <a:br>
              <a:rPr lang="ro-RO" sz="3600" dirty="0"/>
            </a:br>
            <a:endParaRPr lang="ro-RO" sz="3600" dirty="0"/>
          </a:p>
        </p:txBody>
      </p:sp>
      <p:pic>
        <p:nvPicPr>
          <p:cNvPr id="5" name="Content Placeholder 4"/>
          <p:cNvPicPr>
            <a:picLocks noGrp="1" noChangeAspect="1"/>
          </p:cNvPicPr>
          <p:nvPr>
            <p:ph idx="1"/>
          </p:nvPr>
        </p:nvPicPr>
        <p:blipFill>
          <a:blip r:embed="rId4"/>
          <a:stretch>
            <a:fillRect/>
          </a:stretch>
        </p:blipFill>
        <p:spPr>
          <a:xfrm>
            <a:off x="252762" y="1806766"/>
            <a:ext cx="8434038" cy="3418530"/>
          </a:xfrm>
          <a:prstGeom prst="rect">
            <a:avLst/>
          </a:prstGeom>
        </p:spPr>
      </p:pic>
    </p:spTree>
    <p:extLst>
      <p:ext uri="{BB962C8B-B14F-4D97-AF65-F5344CB8AC3E}">
        <p14:creationId xmlns:p14="http://schemas.microsoft.com/office/powerpoint/2010/main" val="398888248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Ce </a:t>
            </a:r>
            <a:r>
              <a:rPr lang="en-US" sz="3200" dirty="0" err="1"/>
              <a:t>este</a:t>
            </a:r>
            <a:r>
              <a:rPr lang="en-US" sz="3200" dirty="0"/>
              <a:t> RENNS?</a:t>
            </a:r>
            <a:endParaRPr sz="3200" dirty="0"/>
          </a:p>
        </p:txBody>
      </p:sp>
      <p:sp>
        <p:nvSpPr>
          <p:cNvPr id="3" name="Content Placeholder 2"/>
          <p:cNvSpPr>
            <a:spLocks noGrp="1"/>
          </p:cNvSpPr>
          <p:nvPr>
            <p:ph idx="1"/>
          </p:nvPr>
        </p:nvSpPr>
        <p:spPr/>
        <p:txBody>
          <a:bodyPr>
            <a:normAutofit lnSpcReduction="10000"/>
          </a:bodyPr>
          <a:lstStyle/>
          <a:p>
            <a:pPr marL="0" indent="0">
              <a:buNone/>
              <a:defRPr sz="1800"/>
            </a:pPr>
            <a:endParaRPr lang="ro-RO" dirty="0"/>
          </a:p>
          <a:p>
            <a:pPr>
              <a:defRPr sz="1800"/>
            </a:pPr>
            <a:r>
              <a:rPr lang="ro-RO" sz="1600" dirty="0"/>
              <a:t>RENNS este platforma oficială prin care se introduc, se verifică și se publică </a:t>
            </a:r>
            <a:r>
              <a:rPr lang="ro-RO" sz="1600" b="1" dirty="0"/>
              <a:t>drumurile (străzi, alei, bulevarde)</a:t>
            </a:r>
            <a:r>
              <a:rPr lang="ro-RO" sz="1600" dirty="0"/>
              <a:t> și </a:t>
            </a:r>
            <a:r>
              <a:rPr lang="ro-RO" sz="1600" b="1" dirty="0"/>
              <a:t>numerele administrative (adrese)</a:t>
            </a:r>
            <a:r>
              <a:rPr lang="ro-RO" sz="1600" dirty="0"/>
              <a:t> din fiecare localitate.</a:t>
            </a:r>
          </a:p>
          <a:p>
            <a:pPr>
              <a:defRPr sz="1800"/>
            </a:pPr>
            <a:endParaRPr lang="ro-RO" sz="1600" dirty="0"/>
          </a:p>
          <a:p>
            <a:pPr>
              <a:defRPr sz="1800"/>
            </a:pPr>
            <a:r>
              <a:rPr lang="ro-RO" sz="1600" dirty="0"/>
              <a:t>Scopul lui este să asigure o evidență unitară, corectă și actualizată la nivel național.</a:t>
            </a:r>
          </a:p>
          <a:p>
            <a:pPr marL="0" indent="0">
              <a:buNone/>
              <a:defRPr sz="1800"/>
            </a:pPr>
            <a:endParaRPr lang="ro-RO" sz="1600" dirty="0"/>
          </a:p>
          <a:p>
            <a:pPr marL="0" indent="0">
              <a:buNone/>
              <a:defRPr sz="1800"/>
            </a:pPr>
            <a:r>
              <a:rPr lang="ro-RO" sz="1800" b="1" dirty="0"/>
              <a:t>Noul RENNS:</a:t>
            </a:r>
          </a:p>
          <a:p>
            <a:pPr>
              <a:buFontTx/>
              <a:buChar char="-"/>
              <a:defRPr sz="1800"/>
            </a:pPr>
            <a:r>
              <a:rPr lang="ro-RO" sz="1600" dirty="0"/>
              <a:t>păstrează funcționalitățile esențiale – cum ar fi gestionarea drumurilor și a numerelor administrative; </a:t>
            </a:r>
          </a:p>
          <a:p>
            <a:pPr>
              <a:buFontTx/>
              <a:buChar char="-"/>
              <a:defRPr sz="1800"/>
            </a:pPr>
            <a:r>
              <a:rPr lang="ro-RO" sz="1600" dirty="0"/>
              <a:t>este reconstruit pe principii moderne: claritate, eficiență și control;</a:t>
            </a:r>
          </a:p>
          <a:p>
            <a:pPr>
              <a:buFontTx/>
              <a:buChar char="-"/>
              <a:defRPr sz="1800"/>
            </a:pPr>
            <a:r>
              <a:rPr lang="ro-RO" sz="1600" dirty="0"/>
              <a:t>utilizează tehnologii actuale, ceea ce înseamnă o viteză mai mare de lucru;</a:t>
            </a:r>
          </a:p>
          <a:p>
            <a:pPr>
              <a:buFontTx/>
              <a:buChar char="-"/>
              <a:defRPr sz="1800"/>
            </a:pPr>
            <a:r>
              <a:rPr lang="ro-RO" sz="1600" dirty="0"/>
              <a:t>reduce numărul de roluri </a:t>
            </a:r>
            <a:r>
              <a:rPr lang="ro-RO" sz="1600" dirty="0" err="1"/>
              <a:t>simplificand</a:t>
            </a:r>
            <a:r>
              <a:rPr lang="ro-RO" sz="1600" dirty="0"/>
              <a:t> </a:t>
            </a:r>
            <a:r>
              <a:rPr lang="en-US" sz="1600" dirty="0" err="1"/>
              <a:t>si</a:t>
            </a:r>
            <a:r>
              <a:rPr lang="en-US" sz="1600" dirty="0"/>
              <a:t> </a:t>
            </a:r>
            <a:r>
              <a:rPr lang="en-US" sz="1600" dirty="0" err="1"/>
              <a:t>standardizand</a:t>
            </a:r>
            <a:r>
              <a:rPr lang="en-US" sz="1600" dirty="0"/>
              <a:t> </a:t>
            </a:r>
            <a:r>
              <a:rPr lang="ro-RO" sz="1600" dirty="0"/>
              <a:t>astfel activitatea;</a:t>
            </a:r>
          </a:p>
          <a:p>
            <a:pPr>
              <a:buFontTx/>
              <a:buChar char="-"/>
              <a:defRPr sz="1800"/>
            </a:pPr>
            <a:r>
              <a:rPr lang="ro-RO" sz="1600" dirty="0"/>
              <a:t>are securitate sporita: autentificarea se face pe bază de identificare unică și autentificare în doi factori;</a:t>
            </a:r>
            <a:endParaRPr lang="en-US" sz="1600" dirty="0"/>
          </a:p>
          <a:p>
            <a:pPr>
              <a:buFontTx/>
              <a:buChar char="-"/>
              <a:defRPr sz="1800"/>
            </a:pPr>
            <a:r>
              <a:rPr lang="en-US" altLang="ro-RO" sz="1600" dirty="0" err="1"/>
              <a:t>Ofera</a:t>
            </a:r>
            <a:r>
              <a:rPr lang="ro-RO" altLang="ro-RO" sz="1600" dirty="0"/>
              <a:t> vizibilitate asupra  istoricului acțiunilor</a:t>
            </a:r>
            <a:r>
              <a:rPr lang="en-US" altLang="ro-RO" sz="1600" dirty="0"/>
              <a:t>, precum </a:t>
            </a:r>
            <a:r>
              <a:rPr lang="en-US" altLang="ro-RO" sz="1600" dirty="0" err="1"/>
              <a:t>si</a:t>
            </a:r>
            <a:r>
              <a:rPr lang="en-US" altLang="ro-RO" sz="1600" dirty="0"/>
              <a:t> a </a:t>
            </a:r>
            <a:r>
              <a:rPr lang="en-US" altLang="ro-RO" sz="1600" dirty="0" err="1"/>
              <a:t>asupra</a:t>
            </a:r>
            <a:r>
              <a:rPr lang="en-US" altLang="ro-RO" sz="1600" dirty="0"/>
              <a:t> </a:t>
            </a:r>
            <a:r>
              <a:rPr lang="en-US" altLang="ro-RO" sz="1600" dirty="0" err="1"/>
              <a:t>versiunilor</a:t>
            </a:r>
            <a:r>
              <a:rPr lang="en-US" altLang="ro-RO" sz="1600" dirty="0"/>
              <a:t> </a:t>
            </a:r>
            <a:r>
              <a:rPr lang="en-US" altLang="ro-RO" sz="1600" dirty="0" err="1"/>
              <a:t>si</a:t>
            </a:r>
            <a:r>
              <a:rPr lang="en-US" altLang="ro-RO" sz="1600" dirty="0"/>
              <a:t> </a:t>
            </a:r>
            <a:r>
              <a:rPr lang="en-US" altLang="ro-RO" sz="1600" dirty="0" err="1"/>
              <a:t>genealogiei</a:t>
            </a:r>
            <a:r>
              <a:rPr lang="en-US" altLang="ro-RO" sz="1600" dirty="0"/>
              <a:t> </a:t>
            </a:r>
            <a:r>
              <a:rPr lang="en-US" altLang="ro-RO" sz="1600" dirty="0" err="1"/>
              <a:t>drumurilor</a:t>
            </a:r>
            <a:r>
              <a:rPr lang="en-US" altLang="ro-RO" sz="1600" dirty="0"/>
              <a:t> </a:t>
            </a:r>
            <a:r>
              <a:rPr lang="en-US" altLang="ro-RO" sz="1600" dirty="0" err="1"/>
              <a:t>si</a:t>
            </a:r>
            <a:r>
              <a:rPr lang="en-US" altLang="ro-RO" sz="1600" dirty="0"/>
              <a:t> </a:t>
            </a:r>
            <a:r>
              <a:rPr lang="en-US" altLang="ro-RO" sz="1600" dirty="0" err="1"/>
              <a:t>adreselor</a:t>
            </a:r>
            <a:r>
              <a:rPr lang="en-US" altLang="ro-RO" sz="1600" dirty="0"/>
              <a:t>;</a:t>
            </a:r>
          </a:p>
          <a:p>
            <a:pPr>
              <a:buFontTx/>
              <a:buChar char="-"/>
              <a:defRPr sz="1800"/>
            </a:pPr>
            <a:r>
              <a:rPr lang="en-US" sz="1600" dirty="0" err="1"/>
              <a:t>Permite</a:t>
            </a:r>
            <a:r>
              <a:rPr lang="en-US" sz="1600" dirty="0"/>
              <a:t> </a:t>
            </a:r>
            <a:r>
              <a:rPr lang="en-US" sz="1600" dirty="0" err="1"/>
              <a:t>comunicarea</a:t>
            </a:r>
            <a:r>
              <a:rPr lang="en-US" sz="1600" dirty="0"/>
              <a:t> cu </a:t>
            </a:r>
            <a:r>
              <a:rPr lang="en-US" sz="1600" dirty="0" err="1"/>
              <a:t>alte</a:t>
            </a:r>
            <a:r>
              <a:rPr lang="en-US" sz="1600" dirty="0"/>
              <a:t> </a:t>
            </a:r>
            <a:r>
              <a:rPr lang="en-US" sz="1600" dirty="0" err="1"/>
              <a:t>sisteme</a:t>
            </a:r>
            <a:r>
              <a:rPr lang="en-US" sz="1600" dirty="0"/>
              <a:t> </a:t>
            </a:r>
            <a:r>
              <a:rPr lang="en-US" sz="1600" dirty="0" err="1"/>
              <a:t>informatice</a:t>
            </a:r>
            <a:r>
              <a:rPr lang="en-US" sz="1600" dirty="0"/>
              <a:t> </a:t>
            </a:r>
            <a:r>
              <a:rPr lang="en-US" sz="1600" dirty="0" err="1"/>
              <a:t>prin</a:t>
            </a:r>
            <a:r>
              <a:rPr lang="en-US" sz="1600" dirty="0"/>
              <a:t> </a:t>
            </a:r>
            <a:r>
              <a:rPr lang="en-US" sz="1600" dirty="0" err="1"/>
              <a:t>utilizarea</a:t>
            </a:r>
            <a:r>
              <a:rPr lang="en-US" sz="1600" dirty="0"/>
              <a:t> </a:t>
            </a:r>
            <a:r>
              <a:rPr lang="en-US" sz="1600" dirty="0" err="1"/>
              <a:t>serviciilor</a:t>
            </a:r>
            <a:r>
              <a:rPr lang="en-US" sz="1600" dirty="0"/>
              <a:t> API RENNS (Application Programing Interface). </a:t>
            </a:r>
            <a:r>
              <a:rPr lang="en-US" sz="1600" dirty="0" err="1"/>
              <a:t>Acesul</a:t>
            </a:r>
            <a:r>
              <a:rPr lang="en-US" sz="1600" dirty="0"/>
              <a:t> la </a:t>
            </a:r>
            <a:r>
              <a:rPr lang="en-US" sz="1600" dirty="0" err="1"/>
              <a:t>acestea</a:t>
            </a:r>
            <a:r>
              <a:rPr lang="en-US" sz="1600" dirty="0"/>
              <a:t> se </a:t>
            </a:r>
            <a:r>
              <a:rPr lang="en-US" sz="1600" dirty="0" err="1"/>
              <a:t>poate</a:t>
            </a:r>
            <a:r>
              <a:rPr lang="en-US" sz="1600" dirty="0"/>
              <a:t> </a:t>
            </a:r>
            <a:r>
              <a:rPr lang="en-US" sz="1600" dirty="0" err="1"/>
              <a:t>acorda</a:t>
            </a:r>
            <a:r>
              <a:rPr lang="en-US" sz="1600" dirty="0"/>
              <a:t> la </a:t>
            </a:r>
            <a:r>
              <a:rPr lang="en-US" sz="1600" dirty="0" err="1"/>
              <a:t>cerere</a:t>
            </a:r>
            <a:r>
              <a:rPr lang="en-US" sz="1600" dirty="0"/>
              <a:t> (ANCPI).</a:t>
            </a:r>
            <a:endParaRPr lang="en-US" altLang="ro-RO" sz="1600" dirty="0"/>
          </a:p>
          <a:p>
            <a:pPr>
              <a:buFontTx/>
              <a:buChar char="-"/>
              <a:defRPr sz="1800"/>
            </a:pPr>
            <a:endParaRPr lang="en-US" altLang="ro-RO" sz="1600" dirty="0"/>
          </a:p>
          <a:p>
            <a:pPr>
              <a:buFontTx/>
              <a:buChar char="-"/>
              <a:defRPr sz="1800"/>
            </a:pPr>
            <a:endParaRPr lang="ro-RO" altLang="ro-RO" sz="1600" b="1" dirty="0"/>
          </a:p>
          <a:p>
            <a:pPr>
              <a:buFontTx/>
              <a:buChar char="-"/>
              <a:defRPr sz="1800"/>
            </a:pPr>
            <a:endParaRPr lang="en-US" sz="1600" dirty="0"/>
          </a:p>
          <a:p>
            <a:pPr>
              <a:buFontTx/>
              <a:buChar char="-"/>
              <a:defRPr sz="1800"/>
            </a:pPr>
            <a:endParaRPr lang="ro-RO" sz="1600" dirty="0"/>
          </a:p>
          <a:p>
            <a:pPr>
              <a:buFontTx/>
              <a:buChar char="-"/>
              <a:defRPr sz="1800"/>
            </a:pPr>
            <a:endParaRPr lang="ro-RO" sz="1600" dirty="0"/>
          </a:p>
          <a:p>
            <a:pPr>
              <a:defRPr sz="1800"/>
            </a:pPr>
            <a:endParaRPr lang="ro-RO" sz="1600" dirty="0"/>
          </a:p>
        </p:txBody>
      </p:sp>
    </p:spTree>
    <p:extLst>
      <p:ext uri="{BB962C8B-B14F-4D97-AF65-F5344CB8AC3E}">
        <p14:creationId xmlns:p14="http://schemas.microsoft.com/office/powerpoint/2010/main" val="2784586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520" y="282117"/>
            <a:ext cx="8229600" cy="676350"/>
          </a:xfrm>
        </p:spPr>
        <p:txBody>
          <a:bodyPr>
            <a:normAutofit fontScale="90000"/>
          </a:bodyPr>
          <a:lstStyle/>
          <a:p>
            <a:pPr algn="l"/>
            <a:r>
              <a:rPr lang="ro-RO" sz="3200" dirty="0"/>
              <a:t/>
            </a:r>
            <a:br>
              <a:rPr lang="ro-RO" sz="3200" dirty="0"/>
            </a:br>
            <a:r>
              <a:rPr lang="ro-RO" sz="3200" dirty="0"/>
              <a:t>Adăugare utilizator pe cerere</a:t>
            </a:r>
            <a:br>
              <a:rPr lang="ro-RO" sz="3200" dirty="0"/>
            </a:br>
            <a:endParaRPr lang="ro-RO" sz="3200" dirty="0"/>
          </a:p>
        </p:txBody>
      </p:sp>
      <p:pic>
        <p:nvPicPr>
          <p:cNvPr id="5" name="Picture 4"/>
          <p:cNvPicPr>
            <a:picLocks noChangeAspect="1"/>
          </p:cNvPicPr>
          <p:nvPr/>
        </p:nvPicPr>
        <p:blipFill>
          <a:blip r:embed="rId2"/>
          <a:stretch>
            <a:fillRect/>
          </a:stretch>
        </p:blipFill>
        <p:spPr>
          <a:xfrm>
            <a:off x="446012" y="1677719"/>
            <a:ext cx="8246298" cy="3935535"/>
          </a:xfrm>
          <a:prstGeom prst="rect">
            <a:avLst/>
          </a:prstGeom>
        </p:spPr>
      </p:pic>
    </p:spTree>
    <p:extLst>
      <p:ext uri="{BB962C8B-B14F-4D97-AF65-F5344CB8AC3E}">
        <p14:creationId xmlns:p14="http://schemas.microsoft.com/office/powerpoint/2010/main" val="159600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ro-RO" dirty="0"/>
              <a:t>Semnare cerere</a:t>
            </a:r>
          </a:p>
        </p:txBody>
      </p:sp>
      <p:pic>
        <p:nvPicPr>
          <p:cNvPr id="4" name="Content Placeholder 3"/>
          <p:cNvPicPr>
            <a:picLocks noGrp="1" noChangeAspect="1"/>
          </p:cNvPicPr>
          <p:nvPr>
            <p:ph idx="1"/>
          </p:nvPr>
        </p:nvPicPr>
        <p:blipFill>
          <a:blip r:embed="rId2"/>
          <a:stretch>
            <a:fillRect/>
          </a:stretch>
        </p:blipFill>
        <p:spPr>
          <a:xfrm>
            <a:off x="457200" y="1316703"/>
            <a:ext cx="8229600" cy="4635756"/>
          </a:xfrm>
          <a:prstGeom prst="rect">
            <a:avLst/>
          </a:prstGeom>
        </p:spPr>
      </p:pic>
    </p:spTree>
    <p:extLst>
      <p:ext uri="{BB962C8B-B14F-4D97-AF65-F5344CB8AC3E}">
        <p14:creationId xmlns:p14="http://schemas.microsoft.com/office/powerpoint/2010/main" val="1728317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ro-RO" dirty="0"/>
              <a:t>Confirma si Trimite</a:t>
            </a:r>
          </a:p>
        </p:txBody>
      </p:sp>
      <p:pic>
        <p:nvPicPr>
          <p:cNvPr id="4" name="Content Placeholder 3"/>
          <p:cNvPicPr>
            <a:picLocks noGrp="1" noChangeAspect="1"/>
          </p:cNvPicPr>
          <p:nvPr>
            <p:ph idx="1"/>
          </p:nvPr>
        </p:nvPicPr>
        <p:blipFill>
          <a:blip r:embed="rId2"/>
          <a:stretch>
            <a:fillRect/>
          </a:stretch>
        </p:blipFill>
        <p:spPr>
          <a:xfrm>
            <a:off x="945333" y="1219201"/>
            <a:ext cx="6171563" cy="4110298"/>
          </a:xfrm>
          <a:prstGeom prst="rect">
            <a:avLst/>
          </a:prstGeom>
        </p:spPr>
      </p:pic>
      <p:pic>
        <p:nvPicPr>
          <p:cNvPr id="5" name="Picture 4"/>
          <p:cNvPicPr>
            <a:picLocks noChangeAspect="1"/>
          </p:cNvPicPr>
          <p:nvPr/>
        </p:nvPicPr>
        <p:blipFill>
          <a:blip r:embed="rId3"/>
          <a:stretch>
            <a:fillRect/>
          </a:stretch>
        </p:blipFill>
        <p:spPr>
          <a:xfrm>
            <a:off x="672028" y="4614230"/>
            <a:ext cx="7899094" cy="1240231"/>
          </a:xfrm>
          <a:prstGeom prst="rect">
            <a:avLst/>
          </a:prstGeom>
        </p:spPr>
      </p:pic>
    </p:spTree>
    <p:extLst>
      <p:ext uri="{BB962C8B-B14F-4D97-AF65-F5344CB8AC3E}">
        <p14:creationId xmlns:p14="http://schemas.microsoft.com/office/powerpoint/2010/main" val="3491380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Observații înrolare</a:t>
            </a:r>
          </a:p>
        </p:txBody>
      </p:sp>
      <p:sp>
        <p:nvSpPr>
          <p:cNvPr id="3" name="Content Placeholder 2"/>
          <p:cNvSpPr>
            <a:spLocks noGrp="1"/>
          </p:cNvSpPr>
          <p:nvPr>
            <p:ph idx="1"/>
          </p:nvPr>
        </p:nvSpPr>
        <p:spPr>
          <a:xfrm>
            <a:off x="457200" y="1600200"/>
            <a:ext cx="8102906" cy="2883665"/>
          </a:xfrm>
        </p:spPr>
        <p:txBody>
          <a:bodyPr>
            <a:normAutofit/>
          </a:bodyPr>
          <a:lstStyle/>
          <a:p>
            <a:r>
              <a:rPr lang="ro-RO" sz="1600" dirty="0"/>
              <a:t>Pe cerere se pot adauga unul sau mai multi utilizatori.</a:t>
            </a:r>
          </a:p>
          <a:p>
            <a:r>
              <a:rPr lang="ro-RO" sz="1600" dirty="0"/>
              <a:t>De menționat este faptul că fiecare utilizator trebuie să aibă o adresă de e-mail unică; nu se pot crea conturi pe</a:t>
            </a:r>
            <a:r>
              <a:rPr lang="pt-BR" sz="1600" dirty="0"/>
              <a:t> </a:t>
            </a:r>
            <a:r>
              <a:rPr lang="ro-RO" sz="1600" dirty="0"/>
              <a:t>o </a:t>
            </a:r>
            <a:r>
              <a:rPr lang="pt-BR" sz="1600" dirty="0"/>
              <a:t>adresă comună a instituției</a:t>
            </a:r>
            <a:endParaRPr lang="ro-RO" sz="1600" dirty="0"/>
          </a:p>
          <a:p>
            <a:r>
              <a:rPr lang="ro-RO" sz="1600" dirty="0"/>
              <a:t>Dacă cererea a fost aprobată, utilizatorul va trebui să acceseze linkul primit la adresa de e-mail, pentru a-și seta parola, apoi se va loga în aplicație utilizând adresa de e-mail </a:t>
            </a:r>
            <a:r>
              <a:rPr lang="en-US" sz="1600" dirty="0" err="1"/>
              <a:t>declarata</a:t>
            </a:r>
            <a:r>
              <a:rPr lang="en-US" sz="1600" dirty="0"/>
              <a:t> in </a:t>
            </a:r>
            <a:r>
              <a:rPr lang="en-US" sz="1600" dirty="0" err="1"/>
              <a:t>cerere</a:t>
            </a:r>
            <a:r>
              <a:rPr lang="en-US" sz="1600" dirty="0"/>
              <a:t> </a:t>
            </a:r>
            <a:r>
              <a:rPr lang="ro-RO" sz="1600" dirty="0"/>
              <a:t>și parola setată.</a:t>
            </a:r>
            <a:r>
              <a:rPr lang="en-US" sz="1600" dirty="0"/>
              <a:t> </a:t>
            </a:r>
            <a:endParaRPr lang="ro-RO" sz="1600" dirty="0"/>
          </a:p>
          <a:p>
            <a:endParaRPr lang="ro-RO" sz="1600" dirty="0"/>
          </a:p>
        </p:txBody>
      </p:sp>
    </p:spTree>
    <p:extLst>
      <p:ext uri="{BB962C8B-B14F-4D97-AF65-F5344CB8AC3E}">
        <p14:creationId xmlns:p14="http://schemas.microsoft.com/office/powerpoint/2010/main" val="3049447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Autentificare</a:t>
            </a:r>
          </a:p>
        </p:txBody>
      </p:sp>
      <p:pic>
        <p:nvPicPr>
          <p:cNvPr id="4" name="Content Placeholder 3"/>
          <p:cNvPicPr>
            <a:picLocks noGrp="1" noChangeAspect="1"/>
          </p:cNvPicPr>
          <p:nvPr>
            <p:ph idx="1"/>
          </p:nvPr>
        </p:nvPicPr>
        <p:blipFill>
          <a:blip r:embed="rId2"/>
          <a:stretch>
            <a:fillRect/>
          </a:stretch>
        </p:blipFill>
        <p:spPr>
          <a:xfrm>
            <a:off x="1158929" y="1218013"/>
            <a:ext cx="7026603" cy="3951061"/>
          </a:xfrm>
          <a:prstGeom prst="rect">
            <a:avLst/>
          </a:prstGeom>
        </p:spPr>
      </p:pic>
      <p:sp>
        <p:nvSpPr>
          <p:cNvPr id="3" name="Rectangle 2"/>
          <p:cNvSpPr/>
          <p:nvPr/>
        </p:nvSpPr>
        <p:spPr>
          <a:xfrm>
            <a:off x="867579" y="5268283"/>
            <a:ext cx="7981720" cy="923330"/>
          </a:xfrm>
          <a:prstGeom prst="rect">
            <a:avLst/>
          </a:prstGeom>
        </p:spPr>
        <p:txBody>
          <a:bodyPr wrap="square">
            <a:spAutoFit/>
          </a:bodyPr>
          <a:lstStyle/>
          <a:p>
            <a:pPr algn="just"/>
            <a:r>
              <a:rPr lang="ro-RO" dirty="0"/>
              <a:t>Modificarea parolei se realizează prin click pe link-ul Forgot Password, iar utilizatorul va fi redirecționat către pagina de solicitare resetare parolă unde va introduce adresa de e-mail validă urmată de butonul Submit </a:t>
            </a:r>
          </a:p>
        </p:txBody>
      </p:sp>
    </p:spTree>
    <p:extLst>
      <p:ext uri="{BB962C8B-B14F-4D97-AF65-F5344CB8AC3E}">
        <p14:creationId xmlns:p14="http://schemas.microsoft.com/office/powerpoint/2010/main" val="197586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lang="ro-RO" sz="3600" dirty="0"/>
              <a:t>Fluxul de lucru</a:t>
            </a:r>
            <a:br>
              <a:rPr lang="ro-RO" sz="3600" dirty="0"/>
            </a:br>
            <a:r>
              <a:rPr lang="ro-RO" sz="3600" dirty="0"/>
              <a:t/>
            </a:r>
            <a:br>
              <a:rPr lang="ro-RO" sz="3600" dirty="0"/>
            </a:br>
            <a:endParaRPr sz="3600" dirty="0"/>
          </a:p>
        </p:txBody>
      </p:sp>
      <p:sp>
        <p:nvSpPr>
          <p:cNvPr id="6" name="Rectangle 3"/>
          <p:cNvSpPr>
            <a:spLocks noGrp="1" noChangeArrowheads="1"/>
          </p:cNvSpPr>
          <p:nvPr>
            <p:ph idx="1"/>
          </p:nvPr>
        </p:nvSpPr>
        <p:spPr bwMode="auto">
          <a:xfrm>
            <a:off x="873087" y="1294860"/>
            <a:ext cx="6475164"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ro-RO" altLang="ro-RO" sz="1800" b="0" i="0" u="none" strike="noStrike" cap="none" normalizeH="0" baseline="0" dirty="0">
                <a:ln>
                  <a:noFill/>
                </a:ln>
                <a:solidFill>
                  <a:schemeClr val="tx1"/>
                </a:solidFill>
                <a:effectLst/>
                <a:latin typeface="Arial" panose="020B0604020202020204" pitchFamily="34" charset="0"/>
              </a:rPr>
              <a:t> </a:t>
            </a:r>
          </a:p>
          <a:p>
            <a:pPr marL="0" indent="0" defTabSz="914400" eaLnBrk="0" fontAlgn="base" hangingPunct="0">
              <a:spcBef>
                <a:spcPct val="0"/>
              </a:spcBef>
              <a:spcAft>
                <a:spcPct val="0"/>
              </a:spcAft>
              <a:buNone/>
            </a:pPr>
            <a:r>
              <a:rPr lang="ro-RO" sz="2000" dirty="0"/>
              <a:t>C</a:t>
            </a:r>
            <a:r>
              <a:rPr lang="fr-FR" sz="2000" dirty="0"/>
              <a:t>e </a:t>
            </a:r>
            <a:r>
              <a:rPr lang="ro-RO" sz="2000" dirty="0"/>
              <a:t>este </a:t>
            </a:r>
            <a:r>
              <a:rPr lang="fr-FR" sz="2000" dirty="0"/>
              <a:t>flux</a:t>
            </a:r>
            <a:r>
              <a:rPr lang="ro-RO" sz="2000" dirty="0"/>
              <a:t>ul</a:t>
            </a:r>
            <a:r>
              <a:rPr lang="fr-FR" sz="2000" dirty="0"/>
              <a:t> de </a:t>
            </a:r>
            <a:r>
              <a:rPr lang="fr-FR" sz="2000" dirty="0" err="1"/>
              <a:t>lucru</a:t>
            </a:r>
            <a:r>
              <a:rPr lang="fr-FR" sz="2000" dirty="0"/>
              <a:t>?</a:t>
            </a:r>
            <a:endParaRPr lang="ro-RO" sz="2000" dirty="0"/>
          </a:p>
          <a:p>
            <a:pPr marL="0" marR="0" lvl="0" indent="0" algn="l" defTabSz="914400" rtl="0" eaLnBrk="0" fontAlgn="base" latinLnBrk="0" hangingPunct="0">
              <a:lnSpc>
                <a:spcPct val="100000"/>
              </a:lnSpc>
              <a:spcBef>
                <a:spcPct val="0"/>
              </a:spcBef>
              <a:spcAft>
                <a:spcPct val="0"/>
              </a:spcAft>
              <a:buClrTx/>
              <a:buSzTx/>
              <a:buNone/>
              <a:tabLst/>
            </a:pPr>
            <a:r>
              <a:rPr lang="ro-RO" altLang="ro-RO" sz="1600" dirty="0"/>
              <a:t> </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Drumul pe care îl parcurge o acțiune în RENNS</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De la creare → verificare → publicare</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Asigură ordine, control și calitate</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Fiecare etapă are reguli clare</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lvl="0" indent="0" defTabSz="914400" eaLnBrk="0" fontAlgn="base" hangingPunct="0">
              <a:spcBef>
                <a:spcPct val="0"/>
              </a:spcBef>
              <a:spcAft>
                <a:spcPct val="0"/>
              </a:spcAft>
              <a:buNone/>
            </a:pPr>
            <a:r>
              <a:rPr lang="fr-FR" sz="2000" dirty="0"/>
              <a:t>De ce </a:t>
            </a:r>
            <a:r>
              <a:rPr lang="fr-FR" sz="2000" dirty="0" err="1"/>
              <a:t>există</a:t>
            </a:r>
            <a:r>
              <a:rPr lang="fr-FR" sz="2000" dirty="0"/>
              <a:t> un flux de </a:t>
            </a:r>
            <a:r>
              <a:rPr lang="fr-FR" sz="2000" dirty="0" err="1"/>
              <a:t>lucru</a:t>
            </a:r>
            <a:r>
              <a:rPr lang="fr-FR" sz="2000" dirty="0"/>
              <a:t>?</a:t>
            </a:r>
            <a:endParaRPr lang="ro-RO" sz="2000" dirty="0"/>
          </a:p>
          <a:p>
            <a:pPr marL="0" lvl="0" indent="0" defTabSz="914400" eaLnBrk="0" fontAlgn="base" hangingPunct="0">
              <a:spcBef>
                <a:spcPct val="0"/>
              </a:spcBef>
              <a:spcAft>
                <a:spcPct val="0"/>
              </a:spcAft>
              <a:buNone/>
            </a:pPr>
            <a:endParaRPr lang="ro-RO" altLang="ro-RO" sz="1900" dirty="0"/>
          </a:p>
          <a:p>
            <a:pPr marL="0" lvl="0" indent="0" defTabSz="914400" eaLnBrk="0" fontAlgn="base" hangingPunct="0">
              <a:spcBef>
                <a:spcPct val="0"/>
              </a:spcBef>
              <a:spcAft>
                <a:spcPct val="0"/>
              </a:spcAft>
              <a:buFontTx/>
              <a:buChar char="•"/>
            </a:pPr>
            <a:r>
              <a:rPr lang="ro-RO" altLang="ro-RO" sz="1600" dirty="0"/>
              <a:t> Pentru a garanta date corecte</a:t>
            </a:r>
          </a:p>
          <a:p>
            <a:pPr marL="0" lvl="0" indent="0" defTabSz="914400" eaLnBrk="0" fontAlgn="base" hangingPunct="0">
              <a:spcBef>
                <a:spcPct val="0"/>
              </a:spcBef>
              <a:spcAft>
                <a:spcPct val="0"/>
              </a:spcAft>
              <a:buFontTx/>
              <a:buChar char="•"/>
            </a:pPr>
            <a:r>
              <a:rPr lang="ro-RO" altLang="ro-RO" sz="1600" dirty="0"/>
              <a:t> Pentru a impune verificări obligatorii</a:t>
            </a:r>
          </a:p>
          <a:p>
            <a:pPr marL="0" lvl="0" indent="0" defTabSz="914400" eaLnBrk="0" fontAlgn="base" hangingPunct="0">
              <a:spcBef>
                <a:spcPct val="0"/>
              </a:spcBef>
              <a:spcAft>
                <a:spcPct val="0"/>
              </a:spcAft>
              <a:buFontTx/>
              <a:buChar char="•"/>
            </a:pPr>
            <a:r>
              <a:rPr lang="ro-RO" altLang="ro-RO" sz="1600" dirty="0"/>
              <a:t> Pentru a separa responsabilitățile</a:t>
            </a:r>
          </a:p>
          <a:p>
            <a:pPr marL="0" lvl="0" indent="0" defTabSz="914400" eaLnBrk="0" fontAlgn="base" hangingPunct="0">
              <a:spcBef>
                <a:spcPct val="0"/>
              </a:spcBef>
              <a:spcAft>
                <a:spcPct val="0"/>
              </a:spcAft>
              <a:buFontTx/>
              <a:buChar char="•"/>
            </a:pPr>
            <a:r>
              <a:rPr lang="ro-RO" altLang="ro-RO" sz="1600" dirty="0"/>
              <a:t> Referent → creează</a:t>
            </a:r>
          </a:p>
          <a:p>
            <a:pPr marL="0" lvl="0" indent="0" defTabSz="914400" eaLnBrk="0" fontAlgn="base" hangingPunct="0">
              <a:spcBef>
                <a:spcPct val="0"/>
              </a:spcBef>
              <a:spcAft>
                <a:spcPct val="0"/>
              </a:spcAft>
              <a:buFontTx/>
              <a:buChar char="•"/>
            </a:pPr>
            <a:r>
              <a:rPr lang="ro-RO" altLang="ro-RO" sz="1600" dirty="0"/>
              <a:t> Supervizor → verifică</a:t>
            </a:r>
            <a:r>
              <a:rPr lang="en-US" altLang="ro-RO" sz="1600" dirty="0"/>
              <a:t> (</a:t>
            </a:r>
            <a:r>
              <a:rPr lang="en-US" altLang="ro-RO" sz="1600" dirty="0" err="1"/>
              <a:t>aproba</a:t>
            </a:r>
            <a:r>
              <a:rPr lang="en-US" altLang="ro-RO" sz="1600" dirty="0"/>
              <a:t>, publica)</a:t>
            </a:r>
            <a:endParaRPr lang="ro-RO" altLang="ro-RO" sz="1600" dirty="0"/>
          </a:p>
          <a:p>
            <a:pPr marL="0" lvl="0" indent="0" defTabSz="914400" eaLnBrk="0" fontAlgn="base" hangingPunct="0">
              <a:spcBef>
                <a:spcPct val="0"/>
              </a:spcBef>
              <a:spcAft>
                <a:spcPct val="0"/>
              </a:spcAft>
              <a:buFontTx/>
              <a:buChar char="•"/>
            </a:pPr>
            <a:r>
              <a:rPr lang="ro-RO" altLang="ro-RO" sz="1600" dirty="0"/>
              <a:t> Pentru trasabilitate: cine a făcut ce și când</a:t>
            </a:r>
          </a:p>
          <a:p>
            <a:pPr marL="0" lvl="0" indent="0" defTabSz="914400" eaLnBrk="0" fontAlgn="base" hangingPunct="0">
              <a:spcBef>
                <a:spcPct val="0"/>
              </a:spcBef>
              <a:spcAft>
                <a:spcPct val="0"/>
              </a:spcAft>
              <a:buNone/>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604"/>
            <a:ext cx="8229600" cy="595695"/>
          </a:xfrm>
        </p:spPr>
        <p:txBody>
          <a:bodyPr>
            <a:normAutofit fontScale="90000"/>
          </a:bodyPr>
          <a:lstStyle/>
          <a:p>
            <a:pPr algn="l"/>
            <a:r>
              <a:rPr lang="ro-RO" dirty="0"/>
              <a:t/>
            </a:r>
            <a:br>
              <a:rPr lang="ro-RO" dirty="0"/>
            </a:br>
            <a:r>
              <a:rPr lang="ro-RO" dirty="0"/>
              <a:t/>
            </a:r>
            <a:br>
              <a:rPr lang="ro-RO" dirty="0"/>
            </a:br>
            <a:r>
              <a:rPr lang="ro-RO" sz="3600" dirty="0"/>
              <a:t>Analogie Flux RENNS </a:t>
            </a:r>
            <a:br>
              <a:rPr lang="ro-RO" sz="3600" dirty="0"/>
            </a:br>
            <a:r>
              <a:rPr lang="ro-RO" dirty="0"/>
              <a:t/>
            </a:r>
            <a:br>
              <a:rPr lang="ro-RO" dirty="0"/>
            </a:br>
            <a:endParaRPr sz="3600" dirty="0"/>
          </a:p>
        </p:txBody>
      </p:sp>
      <p:sp>
        <p:nvSpPr>
          <p:cNvPr id="3" name="Content Placeholder 2"/>
          <p:cNvSpPr>
            <a:spLocks noGrp="1"/>
          </p:cNvSpPr>
          <p:nvPr>
            <p:ph idx="1"/>
          </p:nvPr>
        </p:nvSpPr>
        <p:spPr>
          <a:xfrm>
            <a:off x="457200" y="2332037"/>
            <a:ext cx="8229600" cy="4525963"/>
          </a:xfrm>
        </p:spPr>
        <p:txBody>
          <a:bodyPr>
            <a:normAutofit/>
          </a:bodyPr>
          <a:lstStyle/>
          <a:p>
            <a:pPr marL="0" indent="0">
              <a:buNone/>
            </a:pPr>
            <a:r>
              <a:rPr lang="ro-RO" sz="1600" dirty="0"/>
              <a:t>Imaginează‑ți că vrei să construiești o casă:</a:t>
            </a:r>
          </a:p>
          <a:p>
            <a:r>
              <a:rPr lang="ro-RO" sz="1600" b="1" dirty="0">
                <a:solidFill>
                  <a:schemeClr val="bg1">
                    <a:lumMod val="50000"/>
                  </a:schemeClr>
                </a:solidFill>
              </a:rPr>
              <a:t>Schița = planul desenat</a:t>
            </a:r>
          </a:p>
          <a:p>
            <a:r>
              <a:rPr lang="ro-RO" sz="1600" b="1" dirty="0">
                <a:solidFill>
                  <a:srgbClr val="FFC000"/>
                </a:solidFill>
              </a:rPr>
              <a:t>În lucru = arhitectul verifică</a:t>
            </a:r>
          </a:p>
          <a:p>
            <a:r>
              <a:rPr lang="ro-RO" sz="1600" b="1" dirty="0">
                <a:solidFill>
                  <a:srgbClr val="00B050"/>
                </a:solidFill>
              </a:rPr>
              <a:t>Aprobat</a:t>
            </a:r>
            <a:r>
              <a:rPr lang="ro-RO" sz="1600" b="1" dirty="0">
                <a:solidFill>
                  <a:srgbClr val="FFC000"/>
                </a:solidFill>
              </a:rPr>
              <a:t>/Respins</a:t>
            </a:r>
            <a:r>
              <a:rPr lang="ro-RO" sz="1600" dirty="0"/>
              <a:t> = „</a:t>
            </a:r>
            <a:r>
              <a:rPr lang="ro-RO" sz="1600" b="1" dirty="0">
                <a:solidFill>
                  <a:srgbClr val="00B050"/>
                </a:solidFill>
              </a:rPr>
              <a:t>e bine</a:t>
            </a:r>
            <a:r>
              <a:rPr lang="ro-RO" sz="1600" dirty="0"/>
              <a:t>” / „</a:t>
            </a:r>
            <a:r>
              <a:rPr lang="ro-RO" sz="1600" b="1" dirty="0">
                <a:solidFill>
                  <a:srgbClr val="FFC000"/>
                </a:solidFill>
              </a:rPr>
              <a:t>refă asta</a:t>
            </a:r>
            <a:r>
              <a:rPr lang="ro-RO" sz="1600" dirty="0"/>
              <a:t>”</a:t>
            </a:r>
          </a:p>
          <a:p>
            <a:r>
              <a:rPr lang="ro-RO" sz="1600" b="1" dirty="0">
                <a:solidFill>
                  <a:srgbClr val="7030A0"/>
                </a:solidFill>
              </a:rPr>
              <a:t>Publicat = planul casei este oficial și casa este construită</a:t>
            </a:r>
          </a:p>
          <a:p>
            <a:pPr marL="0" indent="0">
              <a:buNone/>
            </a:pPr>
            <a:r>
              <a:rPr lang="ro-RO" sz="1600" dirty="0"/>
              <a:t>RENNS funcționează la fel, doar că lucrezi cu drumuri și numere administrative</a:t>
            </a:r>
          </a:p>
          <a:p>
            <a:pPr marL="0" indent="0">
              <a:buNone/>
            </a:pPr>
            <a:r>
              <a:rPr lang="ro-RO" sz="1600" b="1" dirty="0"/>
              <a:t>Concluzie</a:t>
            </a:r>
          </a:p>
          <a:p>
            <a:pPr marL="0" indent="0">
              <a:buNone/>
            </a:pPr>
            <a:r>
              <a:rPr lang="ro-RO" sz="1600" dirty="0"/>
              <a:t>	Fluxul de lucru din RENNS:</a:t>
            </a:r>
          </a:p>
          <a:p>
            <a:r>
              <a:rPr lang="ro-RO" sz="1600" b="1" dirty="0">
                <a:solidFill>
                  <a:srgbClr val="00B050"/>
                </a:solidFill>
              </a:rPr>
              <a:t>Referentul creează </a:t>
            </a:r>
            <a:r>
              <a:rPr lang="ro-RO" sz="1600" b="1" dirty="0"/>
              <a:t>→ </a:t>
            </a:r>
            <a:r>
              <a:rPr lang="ro-RO" sz="1600" b="1" dirty="0">
                <a:solidFill>
                  <a:srgbClr val="FFC000"/>
                </a:solidFill>
              </a:rPr>
              <a:t>Supervizorul verifică </a:t>
            </a:r>
            <a:r>
              <a:rPr lang="ro-RO" sz="1600" b="1" dirty="0"/>
              <a:t>→ </a:t>
            </a:r>
            <a:r>
              <a:rPr lang="en-US" sz="1600" b="1" dirty="0" err="1">
                <a:solidFill>
                  <a:srgbClr val="7030A0"/>
                </a:solidFill>
              </a:rPr>
              <a:t>Supervizorul</a:t>
            </a:r>
            <a:r>
              <a:rPr lang="en-US" sz="1600" b="1" dirty="0">
                <a:solidFill>
                  <a:srgbClr val="7030A0"/>
                </a:solidFill>
              </a:rPr>
              <a:t> </a:t>
            </a:r>
            <a:r>
              <a:rPr lang="en-US" sz="1600" b="1" dirty="0" err="1">
                <a:solidFill>
                  <a:srgbClr val="7030A0"/>
                </a:solidFill>
              </a:rPr>
              <a:t>sau</a:t>
            </a:r>
            <a:r>
              <a:rPr lang="en-US" sz="1600" b="1" dirty="0">
                <a:solidFill>
                  <a:srgbClr val="7030A0"/>
                </a:solidFill>
              </a:rPr>
              <a:t> </a:t>
            </a:r>
            <a:r>
              <a:rPr lang="en-US" sz="1600" b="1" dirty="0" err="1">
                <a:solidFill>
                  <a:srgbClr val="7030A0"/>
                </a:solidFill>
              </a:rPr>
              <a:t>sistemul</a:t>
            </a:r>
            <a:r>
              <a:rPr lang="en-US" sz="1600" b="1" dirty="0">
                <a:solidFill>
                  <a:srgbClr val="7030A0"/>
                </a:solidFill>
              </a:rPr>
              <a:t> RENNS</a:t>
            </a:r>
            <a:r>
              <a:rPr lang="ro-RO" sz="1600" b="1" dirty="0">
                <a:solidFill>
                  <a:srgbClr val="7030A0"/>
                </a:solidFill>
              </a:rPr>
              <a:t> publică </a:t>
            </a:r>
          </a:p>
          <a:p>
            <a:r>
              <a:rPr lang="ro-RO" sz="1600" dirty="0"/>
              <a:t>Asigură calitate, control și date oficiale corecte.</a:t>
            </a:r>
          </a:p>
          <a:p>
            <a:pPr>
              <a:defRPr sz="1800"/>
            </a:pPr>
            <a:endParaRPr sz="1600" dirty="0"/>
          </a:p>
        </p:txBody>
      </p:sp>
    </p:spTree>
    <p:extLst>
      <p:ext uri="{BB962C8B-B14F-4D97-AF65-F5344CB8AC3E}">
        <p14:creationId xmlns:p14="http://schemas.microsoft.com/office/powerpoint/2010/main" val="3815702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151"/>
            <a:ext cx="8229600" cy="632283"/>
          </a:xfrm>
        </p:spPr>
        <p:txBody>
          <a:bodyPr>
            <a:normAutofit fontScale="90000"/>
          </a:bodyPr>
          <a:lstStyle/>
          <a:p>
            <a:pPr algn="l"/>
            <a:r>
              <a:rPr lang="ro-RO" sz="3200" dirty="0"/>
              <a:t/>
            </a:r>
            <a:br>
              <a:rPr lang="ro-RO" sz="3200" dirty="0"/>
            </a:br>
            <a:r>
              <a:rPr lang="ro-RO" sz="3600" dirty="0"/>
              <a:t>Flux Acțiuni- stări</a:t>
            </a:r>
            <a:r>
              <a:rPr lang="ro-RO" sz="3200" dirty="0"/>
              <a:t/>
            </a:r>
            <a:br>
              <a:rPr lang="ro-RO" sz="3200" dirty="0"/>
            </a:br>
            <a:endParaRPr lang="ro-RO" sz="3200" dirty="0"/>
          </a:p>
        </p:txBody>
      </p:sp>
      <p:pic>
        <p:nvPicPr>
          <p:cNvPr id="4" name="Content Placeholder 3"/>
          <p:cNvPicPr>
            <a:picLocks noGrp="1" noChangeAspect="1"/>
          </p:cNvPicPr>
          <p:nvPr>
            <p:ph idx="1"/>
          </p:nvPr>
        </p:nvPicPr>
        <p:blipFill>
          <a:blip r:embed="rId3"/>
          <a:stretch>
            <a:fillRect/>
          </a:stretch>
        </p:blipFill>
        <p:spPr>
          <a:xfrm>
            <a:off x="609769" y="1600200"/>
            <a:ext cx="7924461" cy="4525963"/>
          </a:xfrm>
          <a:prstGeom prst="rect">
            <a:avLst/>
          </a:prstGeom>
        </p:spPr>
      </p:pic>
    </p:spTree>
    <p:extLst>
      <p:ext uri="{BB962C8B-B14F-4D97-AF65-F5344CB8AC3E}">
        <p14:creationId xmlns:p14="http://schemas.microsoft.com/office/powerpoint/2010/main" val="3135108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600" dirty="0"/>
              <a:t>Etapa 1: Schiță</a:t>
            </a:r>
            <a:r>
              <a:rPr lang="ro-RO" sz="3200" dirty="0"/>
              <a:t/>
            </a:r>
            <a:br>
              <a:rPr lang="ro-RO" sz="3200" dirty="0"/>
            </a:br>
            <a:r>
              <a:rPr lang="ro-RO" sz="3200" dirty="0"/>
              <a:t/>
            </a:r>
            <a:br>
              <a:rPr lang="ro-RO" sz="3200" dirty="0"/>
            </a:br>
            <a:r>
              <a:rPr lang="ro-RO" sz="3200" dirty="0"/>
              <a:t/>
            </a:r>
            <a:br>
              <a:rPr lang="ro-RO" sz="3200" dirty="0"/>
            </a:br>
            <a:endParaRPr sz="3200" dirty="0"/>
          </a:p>
        </p:txBody>
      </p:sp>
      <p:sp>
        <p:nvSpPr>
          <p:cNvPr id="4" name="Rectangle 1"/>
          <p:cNvSpPr>
            <a:spLocks noGrp="1" noChangeArrowheads="1"/>
          </p:cNvSpPr>
          <p:nvPr>
            <p:ph idx="1"/>
          </p:nvPr>
        </p:nvSpPr>
        <p:spPr bwMode="auto">
          <a:xfrm>
            <a:off x="457200" y="1724139"/>
            <a:ext cx="7893586"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Versiunea de lucru a acțiunii</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Pregătită de Referent</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Include: geometrie, denumiri, documente, poziționări</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Nu este publică</a:t>
            </a:r>
          </a:p>
          <a:p>
            <a:pPr marL="0" marR="0" lvl="0" indent="0" algn="l" defTabSz="914400" rtl="0" eaLnBrk="0" fontAlgn="base" latinLnBrk="0" hangingPunct="0">
              <a:lnSpc>
                <a:spcPct val="100000"/>
              </a:lnSpc>
              <a:spcBef>
                <a:spcPct val="0"/>
              </a:spcBef>
              <a:spcAft>
                <a:spcPct val="0"/>
              </a:spcAft>
              <a:buClrTx/>
              <a:buSzTx/>
              <a:buFontTx/>
              <a:buChar char="•"/>
              <a:tabLst/>
            </a:pPr>
            <a:r>
              <a:rPr lang="ro-RO" altLang="ro-RO" sz="1600" dirty="0"/>
              <a:t> Nu afectează datele oficiale</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800" dirty="0">
              <a:latin typeface="Arial" panose="020B0604020202020204" pitchFamily="34" charset="0"/>
            </a:endParaRPr>
          </a:p>
          <a:p>
            <a:pPr marL="0" lvl="0" indent="0" algn="just" defTabSz="914400" eaLnBrk="0" fontAlgn="base" hangingPunct="0">
              <a:spcBef>
                <a:spcPct val="0"/>
              </a:spcBef>
              <a:spcAft>
                <a:spcPct val="0"/>
              </a:spcAft>
              <a:buNone/>
            </a:pPr>
            <a:r>
              <a:rPr lang="ro-RO" sz="1600" b="1" dirty="0"/>
              <a:t>Important:</a:t>
            </a:r>
            <a:r>
              <a:rPr lang="ro-RO" sz="1600" dirty="0"/>
              <a:t> O schiță nu trebuie </a:t>
            </a:r>
            <a:r>
              <a:rPr lang="en-US" sz="1600" dirty="0" err="1"/>
              <a:t>introdusa</a:t>
            </a:r>
            <a:r>
              <a:rPr lang="en-US" sz="1600" dirty="0"/>
              <a:t> </a:t>
            </a:r>
            <a:r>
              <a:rPr lang="en-US" sz="1600" dirty="0" err="1"/>
              <a:t>si</a:t>
            </a:r>
            <a:r>
              <a:rPr lang="en-US" sz="1600" dirty="0"/>
              <a:t> </a:t>
            </a:r>
            <a:r>
              <a:rPr lang="en-US" sz="1600" dirty="0" err="1"/>
              <a:t>uitata</a:t>
            </a:r>
            <a:r>
              <a:rPr lang="ro-RO" sz="1600" dirty="0"/>
              <a:t>. </a:t>
            </a:r>
            <a:r>
              <a:rPr lang="en-US" sz="1600" dirty="0" err="1"/>
              <a:t>Imediat</a:t>
            </a:r>
            <a:r>
              <a:rPr lang="en-US" sz="1600" dirty="0"/>
              <a:t> d</a:t>
            </a:r>
            <a:r>
              <a:rPr lang="ro-RO" sz="1600" dirty="0" err="1"/>
              <a:t>upă</a:t>
            </a:r>
            <a:r>
              <a:rPr lang="ro-RO" sz="1600" dirty="0"/>
              <a:t> </a:t>
            </a:r>
            <a:r>
              <a:rPr lang="en-US" sz="1600" dirty="0" err="1"/>
              <a:t>introducerea</a:t>
            </a:r>
            <a:r>
              <a:rPr lang="en-US" sz="1600" dirty="0"/>
              <a:t> </a:t>
            </a:r>
            <a:r>
              <a:rPr lang="en-US" sz="1600" dirty="0" err="1"/>
              <a:t>datelor</a:t>
            </a:r>
            <a:r>
              <a:rPr lang="ro-RO" sz="1600" dirty="0"/>
              <a:t>, aceasta trebuie</a:t>
            </a:r>
            <a:r>
              <a:rPr lang="en-US" sz="1600" dirty="0"/>
              <a:t> </a:t>
            </a:r>
            <a:r>
              <a:rPr lang="ro-RO" sz="1600" dirty="0"/>
              <a:t>tr</a:t>
            </a:r>
            <a:r>
              <a:rPr lang="en-US" sz="1600" dirty="0" err="1"/>
              <a:t>imisa</a:t>
            </a:r>
            <a:r>
              <a:rPr lang="ro-RO" sz="1600" dirty="0"/>
              <a:t> supervizorului pentru verificare</a:t>
            </a:r>
            <a:r>
              <a:rPr lang="en-US" sz="1600" dirty="0"/>
              <a:t>,</a:t>
            </a:r>
            <a:r>
              <a:rPr lang="ro-RO" sz="1600" dirty="0"/>
              <a:t> </a:t>
            </a:r>
            <a:r>
              <a:rPr lang="en-US" sz="1600" dirty="0" err="1"/>
              <a:t>aprobare</a:t>
            </a:r>
            <a:r>
              <a:rPr lang="en-US" sz="1600" dirty="0"/>
              <a:t> </a:t>
            </a:r>
            <a:r>
              <a:rPr lang="en-US" sz="1600" dirty="0" err="1"/>
              <a:t>si</a:t>
            </a:r>
            <a:r>
              <a:rPr lang="en-US" sz="1600" dirty="0"/>
              <a:t> </a:t>
            </a:r>
            <a:r>
              <a:rPr lang="en-US" sz="1600" dirty="0" err="1"/>
              <a:t>publicare</a:t>
            </a:r>
            <a:r>
              <a:rPr lang="ro-RO" sz="1600" dirty="0"/>
              <a:t>.</a:t>
            </a:r>
            <a:r>
              <a:rPr lang="ro-RO" altLang="ro-RO" sz="1600" dirty="0"/>
              <a:t> Este important </a:t>
            </a:r>
            <a:r>
              <a:rPr lang="en-US" altLang="ro-RO" sz="1600" dirty="0"/>
              <a:t>c</a:t>
            </a:r>
            <a:r>
              <a:rPr lang="ro-RO" altLang="ro-RO" sz="1600" dirty="0"/>
              <a:t>a </a:t>
            </a:r>
            <a:r>
              <a:rPr lang="ro-RO" altLang="ro-RO" sz="1600" dirty="0" err="1"/>
              <a:t>schita</a:t>
            </a:r>
            <a:r>
              <a:rPr lang="ro-RO" altLang="ro-RO" sz="1600" dirty="0"/>
              <a:t> să se finalizeze cu trimitere la supervizor.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02611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600" dirty="0"/>
              <a:t>Etapa 2: În lucru</a:t>
            </a:r>
            <a:r>
              <a:rPr lang="ro-RO" sz="3200" dirty="0"/>
              <a:t/>
            </a:r>
            <a:br>
              <a:rPr lang="ro-RO" sz="3200" dirty="0"/>
            </a:br>
            <a:r>
              <a:rPr lang="ro-RO" sz="3200" dirty="0"/>
              <a:t/>
            </a:r>
            <a:br>
              <a:rPr lang="ro-RO" sz="3200" dirty="0"/>
            </a:br>
            <a:r>
              <a:rPr lang="ro-RO" sz="3200" dirty="0"/>
              <a:t/>
            </a:r>
            <a:br>
              <a:rPr lang="ro-RO" sz="3200" dirty="0"/>
            </a:br>
            <a:endParaRPr sz="3200" dirty="0"/>
          </a:p>
        </p:txBody>
      </p:sp>
      <p:sp>
        <p:nvSpPr>
          <p:cNvPr id="3" name="Content Placeholder 2"/>
          <p:cNvSpPr>
            <a:spLocks noGrp="1"/>
          </p:cNvSpPr>
          <p:nvPr>
            <p:ph idx="1"/>
          </p:nvPr>
        </p:nvSpPr>
        <p:spPr/>
        <p:txBody>
          <a:bodyPr/>
          <a:lstStyle/>
          <a:p>
            <a:r>
              <a:rPr lang="ro-RO" sz="1600" dirty="0"/>
              <a:t>Schița este trimisă spre procesare</a:t>
            </a:r>
          </a:p>
          <a:p>
            <a:r>
              <a:rPr lang="ro-RO" sz="1600" dirty="0"/>
              <a:t>Supervizorul verifică:</a:t>
            </a:r>
          </a:p>
          <a:p>
            <a:pPr lvl="1"/>
            <a:r>
              <a:rPr lang="ro-RO" sz="1600" dirty="0"/>
              <a:t>documentele</a:t>
            </a:r>
          </a:p>
          <a:p>
            <a:pPr lvl="1"/>
            <a:r>
              <a:rPr lang="ro-RO" sz="1600" dirty="0"/>
              <a:t>geometria</a:t>
            </a:r>
          </a:p>
          <a:p>
            <a:pPr lvl="1"/>
            <a:r>
              <a:rPr lang="ro-RO" sz="1600" dirty="0"/>
              <a:t>unicitatea</a:t>
            </a:r>
          </a:p>
          <a:p>
            <a:r>
              <a:rPr lang="ro-RO" sz="1600" dirty="0"/>
              <a:t>Decide dacă acțiunea este corectă</a:t>
            </a:r>
          </a:p>
          <a:p>
            <a:pPr>
              <a:defRPr sz="1800"/>
            </a:pPr>
            <a:endParaRPr dirty="0"/>
          </a:p>
        </p:txBody>
      </p:sp>
    </p:spTree>
    <p:extLst>
      <p:ext uri="{BB962C8B-B14F-4D97-AF65-F5344CB8AC3E}">
        <p14:creationId xmlns:p14="http://schemas.microsoft.com/office/powerpoint/2010/main" val="1603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dirty="0" err="1"/>
              <a:t>Obiectivele</a:t>
            </a:r>
            <a:r>
              <a:rPr lang="en-US" sz="3200" dirty="0"/>
              <a:t> </a:t>
            </a:r>
            <a:r>
              <a:rPr lang="en-US" sz="3200" dirty="0" err="1"/>
              <a:t>sesiunii</a:t>
            </a:r>
            <a:r>
              <a:rPr lang="en-US" sz="3200" dirty="0"/>
              <a:t/>
            </a:r>
            <a:br>
              <a:rPr lang="en-US" sz="3200" dirty="0"/>
            </a:br>
            <a:endParaRPr lang="ro-RO" sz="3200" dirty="0"/>
          </a:p>
        </p:txBody>
      </p:sp>
      <p:sp>
        <p:nvSpPr>
          <p:cNvPr id="3" name="Content Placeholder 2"/>
          <p:cNvSpPr>
            <a:spLocks noGrp="1"/>
          </p:cNvSpPr>
          <p:nvPr>
            <p:ph idx="1"/>
          </p:nvPr>
        </p:nvSpPr>
        <p:spPr/>
        <p:txBody>
          <a:bodyPr>
            <a:normAutofit/>
          </a:bodyPr>
          <a:lstStyle/>
          <a:p>
            <a:pPr marL="0" indent="0">
              <a:buNone/>
            </a:pPr>
            <a:r>
              <a:rPr lang="ro-RO" sz="2000" dirty="0"/>
              <a:t>La finalul sesiunii, participanții vor putea:</a:t>
            </a:r>
            <a:endParaRPr lang="en-US" sz="2000" dirty="0"/>
          </a:p>
          <a:p>
            <a:pPr marL="0" indent="0">
              <a:buNone/>
            </a:pPr>
            <a:endParaRPr lang="ro-RO" sz="2000" dirty="0"/>
          </a:p>
          <a:p>
            <a:r>
              <a:rPr lang="ro-RO" sz="1700" b="1" dirty="0"/>
              <a:t>Explica rolurile din RENNS</a:t>
            </a:r>
            <a:r>
              <a:rPr lang="ro-RO" sz="1700" dirty="0"/>
              <a:t> (Referent, Supervizor, Administrator) și responsabilitățile fiecăruia.</a:t>
            </a:r>
          </a:p>
          <a:p>
            <a:r>
              <a:rPr lang="ro-RO" sz="1700" b="1" dirty="0"/>
              <a:t>Naviga în platformă</a:t>
            </a:r>
            <a:r>
              <a:rPr lang="ro-RO" sz="1700" dirty="0"/>
              <a:t> și utiliza modulele principale: Gestiune Drumuri, Gestiune Numere Administrative, Registru, Import Date &amp; Validare și Rapoarte.</a:t>
            </a:r>
          </a:p>
          <a:p>
            <a:r>
              <a:rPr lang="ro-RO" sz="1700" b="1" dirty="0"/>
              <a:t>Crea, edita și gestiona acțiuni</a:t>
            </a:r>
            <a:r>
              <a:rPr lang="ro-RO" sz="1700" dirty="0"/>
              <a:t> în toate stadiile fluxului de lucru: Schiță → În lucru → Aprobat/Respins → Publicat.</a:t>
            </a:r>
          </a:p>
          <a:p>
            <a:r>
              <a:rPr lang="ro-RO" sz="1700" b="1" dirty="0"/>
              <a:t>Vectoriza corect drumuri</a:t>
            </a:r>
            <a:r>
              <a:rPr lang="ro-RO" sz="1700" dirty="0"/>
              <a:t> și </a:t>
            </a:r>
            <a:r>
              <a:rPr lang="ro-RO" sz="1700" b="1" dirty="0"/>
              <a:t>poziționa numere administrative</a:t>
            </a:r>
            <a:r>
              <a:rPr lang="ro-RO" sz="1700" dirty="0"/>
              <a:t> conform documentelor legale.</a:t>
            </a:r>
          </a:p>
          <a:p>
            <a:r>
              <a:rPr lang="ro-RO" sz="1700" b="1" dirty="0"/>
              <a:t>Evita greșelile frecvente</a:t>
            </a:r>
            <a:r>
              <a:rPr lang="ro-RO" sz="1700" dirty="0"/>
              <a:t> și aplica bune practici recomandate pentru UAT‑uri.</a:t>
            </a:r>
          </a:p>
          <a:p>
            <a:r>
              <a:rPr lang="ro-RO" sz="1700" b="1" dirty="0"/>
              <a:t>Interpreta corect stările acțiunilor</a:t>
            </a:r>
            <a:r>
              <a:rPr lang="ro-RO" sz="1700" dirty="0"/>
              <a:t> și decide ce trebuie făcut în fiecare etapă.</a:t>
            </a:r>
          </a:p>
          <a:p>
            <a:r>
              <a:rPr lang="ro-RO" sz="1700" b="1" dirty="0"/>
              <a:t>Genera rapoarte </a:t>
            </a:r>
            <a:r>
              <a:rPr lang="ro-RO" sz="1700" dirty="0"/>
              <a:t>privind drumurile și numerele administrative publicat</a:t>
            </a:r>
            <a:r>
              <a:rPr lang="en-US" sz="1700" dirty="0"/>
              <a:t>e</a:t>
            </a:r>
            <a:endParaRPr lang="ro-RO" sz="1700" dirty="0"/>
          </a:p>
          <a:p>
            <a:endParaRPr lang="ro-RO" dirty="0"/>
          </a:p>
        </p:txBody>
      </p:sp>
    </p:spTree>
    <p:extLst>
      <p:ext uri="{BB962C8B-B14F-4D97-AF65-F5344CB8AC3E}">
        <p14:creationId xmlns:p14="http://schemas.microsoft.com/office/powerpoint/2010/main" val="130526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lang="ro-RO" sz="3600" dirty="0"/>
              <a:t>Etapa 3: Aprobat/Respins</a:t>
            </a:r>
            <a:br>
              <a:rPr lang="ro-RO" sz="3600" dirty="0"/>
            </a:br>
            <a:r>
              <a:rPr lang="ro-RO" sz="3600" dirty="0"/>
              <a:t/>
            </a:r>
            <a:br>
              <a:rPr lang="ro-RO" sz="3600" dirty="0"/>
            </a:br>
            <a:endParaRPr sz="3600" dirty="0"/>
          </a:p>
        </p:txBody>
      </p:sp>
      <p:sp>
        <p:nvSpPr>
          <p:cNvPr id="3" name="Content Placeholder 2"/>
          <p:cNvSpPr>
            <a:spLocks noGrp="1"/>
          </p:cNvSpPr>
          <p:nvPr>
            <p:ph idx="1"/>
          </p:nvPr>
        </p:nvSpPr>
        <p:spPr/>
        <p:txBody>
          <a:bodyPr/>
          <a:lstStyle/>
          <a:p>
            <a:pPr marL="0" indent="0">
              <a:buNone/>
            </a:pPr>
            <a:r>
              <a:rPr lang="ro-RO" sz="1600" b="1" dirty="0"/>
              <a:t>Aprobat</a:t>
            </a:r>
          </a:p>
          <a:p>
            <a:r>
              <a:rPr lang="ro-RO" sz="1600" dirty="0"/>
              <a:t>Totul este corect</a:t>
            </a:r>
          </a:p>
          <a:p>
            <a:r>
              <a:rPr lang="ro-RO" sz="1600" dirty="0"/>
              <a:t>Acțiunea poate fi publicată</a:t>
            </a:r>
          </a:p>
          <a:p>
            <a:pPr marL="0" indent="0">
              <a:buNone/>
            </a:pPr>
            <a:r>
              <a:rPr lang="ro-RO" sz="1600" b="1" dirty="0"/>
              <a:t>Respins</a:t>
            </a:r>
          </a:p>
          <a:p>
            <a:r>
              <a:rPr lang="ro-RO" sz="1600" dirty="0"/>
              <a:t>Sunt identificate probleme</a:t>
            </a:r>
          </a:p>
          <a:p>
            <a:r>
              <a:rPr lang="ro-RO" sz="1600" dirty="0"/>
              <a:t>Se întoarce la Referent</a:t>
            </a:r>
          </a:p>
          <a:p>
            <a:r>
              <a:rPr lang="ro-RO" sz="1600" dirty="0"/>
              <a:t>Poate fi corectată și retrimisă</a:t>
            </a:r>
          </a:p>
          <a:p>
            <a:pPr>
              <a:defRPr sz="1800"/>
            </a:pPr>
            <a:endParaRPr dirty="0"/>
          </a:p>
        </p:txBody>
      </p:sp>
    </p:spTree>
    <p:extLst>
      <p:ext uri="{BB962C8B-B14F-4D97-AF65-F5344CB8AC3E}">
        <p14:creationId xmlns:p14="http://schemas.microsoft.com/office/powerpoint/2010/main" val="350954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lang="ro-RO" sz="3600" dirty="0"/>
              <a:t>Etapa 4: Publicat / Anulat</a:t>
            </a:r>
            <a:br>
              <a:rPr lang="ro-RO" sz="3600" dirty="0"/>
            </a:br>
            <a:r>
              <a:rPr lang="ro-RO" sz="3600" dirty="0"/>
              <a:t/>
            </a:r>
            <a:br>
              <a:rPr lang="ro-RO" sz="3600" dirty="0"/>
            </a:br>
            <a:endParaRPr sz="3600" dirty="0"/>
          </a:p>
        </p:txBody>
      </p:sp>
      <p:sp>
        <p:nvSpPr>
          <p:cNvPr id="3" name="Content Placeholder 2"/>
          <p:cNvSpPr>
            <a:spLocks noGrp="1"/>
          </p:cNvSpPr>
          <p:nvPr>
            <p:ph idx="1"/>
          </p:nvPr>
        </p:nvSpPr>
        <p:spPr/>
        <p:txBody>
          <a:bodyPr>
            <a:normAutofit/>
          </a:bodyPr>
          <a:lstStyle/>
          <a:p>
            <a:pPr marL="0" indent="0">
              <a:buNone/>
            </a:pPr>
            <a:r>
              <a:rPr lang="ro-RO" sz="1600" b="1" dirty="0"/>
              <a:t>Publicat</a:t>
            </a:r>
          </a:p>
          <a:p>
            <a:r>
              <a:rPr lang="en-US" sz="1600" dirty="0" err="1"/>
              <a:t>Drumul</a:t>
            </a:r>
            <a:r>
              <a:rPr lang="en-US" sz="1600" dirty="0"/>
              <a:t> </a:t>
            </a:r>
            <a:r>
              <a:rPr lang="en-US" sz="1600" dirty="0" err="1"/>
              <a:t>sau</a:t>
            </a:r>
            <a:r>
              <a:rPr lang="en-US" sz="1600" dirty="0"/>
              <a:t> </a:t>
            </a:r>
            <a:r>
              <a:rPr lang="en-US" sz="1600" dirty="0" err="1"/>
              <a:t>adresa</a:t>
            </a:r>
            <a:r>
              <a:rPr lang="en-US" sz="1600" dirty="0"/>
              <a:t>, </a:t>
            </a:r>
            <a:r>
              <a:rPr lang="en-US" sz="1600" dirty="0" err="1"/>
              <a:t>introduse</a:t>
            </a:r>
            <a:r>
              <a:rPr lang="en-US" sz="1600" dirty="0"/>
              <a:t> </a:t>
            </a:r>
            <a:r>
              <a:rPr lang="en-US" sz="1600" dirty="0" err="1"/>
              <a:t>prin</a:t>
            </a:r>
            <a:r>
              <a:rPr lang="en-US" sz="1600" dirty="0"/>
              <a:t> </a:t>
            </a:r>
            <a:r>
              <a:rPr lang="en-US" sz="1600" dirty="0" err="1"/>
              <a:t>intermediul</a:t>
            </a:r>
            <a:r>
              <a:rPr lang="en-US" sz="1600" dirty="0"/>
              <a:t> </a:t>
            </a:r>
            <a:r>
              <a:rPr lang="en-US" sz="1600" dirty="0" err="1"/>
              <a:t>actiunii</a:t>
            </a:r>
            <a:r>
              <a:rPr lang="en-US" sz="1600" dirty="0"/>
              <a:t>, d</a:t>
            </a:r>
            <a:r>
              <a:rPr lang="ro-RO" sz="1600" dirty="0" err="1"/>
              <a:t>evin</a:t>
            </a:r>
            <a:r>
              <a:rPr lang="ro-RO" sz="1600" dirty="0"/>
              <a:t> oficial</a:t>
            </a:r>
            <a:r>
              <a:rPr lang="en-US" sz="1600" dirty="0"/>
              <a:t>e</a:t>
            </a:r>
            <a:endParaRPr lang="ro-RO" sz="1600" dirty="0"/>
          </a:p>
          <a:p>
            <a:r>
              <a:rPr lang="ro-RO" sz="1600" dirty="0"/>
              <a:t>Apar în Registru</a:t>
            </a:r>
          </a:p>
          <a:p>
            <a:r>
              <a:rPr lang="en-US" sz="1600" dirty="0" err="1"/>
              <a:t>Actiunea</a:t>
            </a:r>
            <a:r>
              <a:rPr lang="en-US" sz="1600" dirty="0"/>
              <a:t> n</a:t>
            </a:r>
            <a:r>
              <a:rPr lang="ro-RO" sz="1600" dirty="0"/>
              <a:t>u mai poate fi modificată</a:t>
            </a:r>
          </a:p>
          <a:p>
            <a:pPr marL="0" indent="0">
              <a:buNone/>
            </a:pPr>
            <a:r>
              <a:rPr lang="ro-RO" sz="1600" b="1" dirty="0"/>
              <a:t>Publicare automată</a:t>
            </a:r>
          </a:p>
          <a:p>
            <a:r>
              <a:rPr lang="ro-RO" sz="1600" dirty="0"/>
              <a:t>Dacă Supervizorul nu publică în 3 zile</a:t>
            </a:r>
          </a:p>
          <a:p>
            <a:pPr marL="0" indent="0">
              <a:buNone/>
            </a:pPr>
            <a:r>
              <a:rPr lang="ro-RO" sz="1600" b="1" dirty="0"/>
              <a:t>Anulat</a:t>
            </a:r>
          </a:p>
          <a:p>
            <a:r>
              <a:rPr lang="ro-RO" sz="1600" dirty="0"/>
              <a:t>Folosit în situații speciale</a:t>
            </a:r>
          </a:p>
          <a:p>
            <a:r>
              <a:rPr lang="ro-RO" sz="1600" dirty="0"/>
              <a:t>De obicei după respingeri repetate</a:t>
            </a:r>
          </a:p>
          <a:p>
            <a:pPr>
              <a:defRPr sz="1800"/>
            </a:pPr>
            <a:endParaRPr dirty="0"/>
          </a:p>
        </p:txBody>
      </p:sp>
    </p:spTree>
    <p:extLst>
      <p:ext uri="{BB962C8B-B14F-4D97-AF65-F5344CB8AC3E}">
        <p14:creationId xmlns:p14="http://schemas.microsoft.com/office/powerpoint/2010/main" val="2881599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Scenarii posibile</a:t>
            </a:r>
            <a:br>
              <a:rPr lang="ro-RO" sz="3200" dirty="0"/>
            </a:br>
            <a:endParaRPr sz="3200" dirty="0"/>
          </a:p>
        </p:txBody>
      </p:sp>
      <p:pic>
        <p:nvPicPr>
          <p:cNvPr id="5" name="Picture 4"/>
          <p:cNvPicPr>
            <a:picLocks noChangeAspect="1"/>
          </p:cNvPicPr>
          <p:nvPr/>
        </p:nvPicPr>
        <p:blipFill>
          <a:blip r:embed="rId2"/>
          <a:stretch>
            <a:fillRect/>
          </a:stretch>
        </p:blipFill>
        <p:spPr>
          <a:xfrm>
            <a:off x="238125" y="1956584"/>
            <a:ext cx="8667750" cy="1666875"/>
          </a:xfrm>
          <a:prstGeom prst="rect">
            <a:avLst/>
          </a:prstGeom>
        </p:spPr>
      </p:pic>
    </p:spTree>
    <p:extLst>
      <p:ext uri="{BB962C8B-B14F-4D97-AF65-F5344CB8AC3E}">
        <p14:creationId xmlns:p14="http://schemas.microsoft.com/office/powerpoint/2010/main" val="3964123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27" y="329335"/>
            <a:ext cx="8229600" cy="684217"/>
          </a:xfrm>
        </p:spPr>
        <p:txBody>
          <a:bodyPr>
            <a:normAutofit fontScale="90000"/>
          </a:bodyPr>
          <a:lstStyle/>
          <a:p>
            <a:pPr algn="l"/>
            <a:r>
              <a:rPr lang="ro-RO" dirty="0"/>
              <a:t/>
            </a:r>
            <a:br>
              <a:rPr lang="ro-RO" dirty="0"/>
            </a:br>
            <a:r>
              <a:rPr lang="ro-RO" dirty="0"/>
              <a:t/>
            </a:r>
            <a:br>
              <a:rPr lang="ro-RO" dirty="0"/>
            </a:br>
            <a:r>
              <a:rPr lang="ro-RO" sz="3600" dirty="0"/>
              <a:t>Atenționări importante</a:t>
            </a:r>
            <a:br>
              <a:rPr lang="ro-RO" sz="3600" dirty="0"/>
            </a:br>
            <a:r>
              <a:rPr lang="ro-RO" sz="3600" dirty="0"/>
              <a:t/>
            </a:r>
            <a:br>
              <a:rPr lang="ro-RO" sz="3600" dirty="0"/>
            </a:br>
            <a:endParaRPr sz="3600" dirty="0"/>
          </a:p>
        </p:txBody>
      </p:sp>
      <p:sp>
        <p:nvSpPr>
          <p:cNvPr id="4" name="Rectangle 1"/>
          <p:cNvSpPr>
            <a:spLocks noGrp="1" noChangeArrowheads="1"/>
          </p:cNvSpPr>
          <p:nvPr>
            <p:ph idx="1"/>
          </p:nvPr>
        </p:nvSpPr>
        <p:spPr bwMode="auto">
          <a:xfrm>
            <a:off x="457200" y="531503"/>
            <a:ext cx="7717316" cy="666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ro-RO" altLang="ro-RO" sz="1600" dirty="0"/>
          </a:p>
          <a:p>
            <a:pPr defTabSz="914400" eaLnBrk="0" fontAlgn="base" hangingPunct="0">
              <a:spcBef>
                <a:spcPct val="0"/>
              </a:spcBef>
              <a:spcAft>
                <a:spcPct val="0"/>
              </a:spcAft>
            </a:pPr>
            <a:endParaRPr lang="ro-RO" altLang="ro-RO" sz="1600" dirty="0"/>
          </a:p>
          <a:p>
            <a:pPr defTabSz="914400" eaLnBrk="0" fontAlgn="base" hangingPunct="0">
              <a:spcBef>
                <a:spcPct val="0"/>
              </a:spcBef>
              <a:spcAft>
                <a:spcPct val="0"/>
              </a:spcAft>
            </a:pPr>
            <a:endParaRPr lang="ro-RO" altLang="ro-RO" sz="1600" dirty="0"/>
          </a:p>
          <a:p>
            <a:pPr defTabSz="914400" eaLnBrk="0" fontAlgn="base" hangingPunct="0">
              <a:spcBef>
                <a:spcPct val="0"/>
              </a:spcBef>
              <a:spcAft>
                <a:spcPct val="0"/>
              </a:spcAft>
            </a:pPr>
            <a:endParaRPr lang="ro-RO" altLang="ro-RO" sz="1600" dirty="0"/>
          </a:p>
          <a:p>
            <a:pPr defTabSz="914400" eaLnBrk="0" fontAlgn="base" hangingPunct="0">
              <a:spcBef>
                <a:spcPct val="0"/>
              </a:spcBef>
              <a:spcAft>
                <a:spcPct val="0"/>
              </a:spcAft>
            </a:pPr>
            <a:r>
              <a:rPr lang="ro-RO" altLang="ro-RO" sz="1600" dirty="0"/>
              <a:t>O schiță ștearsă nu poate fi recuperată</a:t>
            </a:r>
          </a:p>
          <a:p>
            <a:pPr defTabSz="914400" eaLnBrk="0" fontAlgn="base" hangingPunct="0">
              <a:spcBef>
                <a:spcPct val="0"/>
              </a:spcBef>
              <a:spcAft>
                <a:spcPct val="0"/>
              </a:spcAft>
            </a:pPr>
            <a:r>
              <a:rPr lang="ro-RO" altLang="ro-RO" sz="1600" dirty="0"/>
              <a:t>O acțiune respinsă poate fi reluată</a:t>
            </a:r>
          </a:p>
          <a:p>
            <a:pPr defTabSz="914400" eaLnBrk="0" fontAlgn="base" hangingPunct="0">
              <a:spcBef>
                <a:spcPct val="0"/>
              </a:spcBef>
              <a:spcAft>
                <a:spcPct val="0"/>
              </a:spcAft>
            </a:pPr>
            <a:r>
              <a:rPr lang="ro-RO" altLang="ro-RO" sz="1600" dirty="0"/>
              <a:t>Respingerile repetate pot duce la anulare</a:t>
            </a:r>
          </a:p>
          <a:p>
            <a:pPr defTabSz="914400" eaLnBrk="0" fontAlgn="base" hangingPunct="0">
              <a:spcBef>
                <a:spcPct val="0"/>
              </a:spcBef>
              <a:spcAft>
                <a:spcPct val="0"/>
              </a:spcAft>
            </a:pPr>
            <a:r>
              <a:rPr lang="ro-RO" altLang="ro-RO" sz="1600" dirty="0"/>
              <a:t>Publicarea automată după 3 zile</a:t>
            </a:r>
          </a:p>
          <a:p>
            <a:pPr defTabSz="914400" eaLnBrk="0" fontAlgn="base" hangingPunct="0">
              <a:spcBef>
                <a:spcPct val="0"/>
              </a:spcBef>
              <a:spcAft>
                <a:spcPct val="0"/>
              </a:spcAft>
            </a:pPr>
            <a:r>
              <a:rPr lang="ro-RO" altLang="ro-RO" sz="1600" dirty="0"/>
              <a:t>Acțiunile publicate sunt definitive</a:t>
            </a:r>
          </a:p>
          <a:p>
            <a:pPr defTabSz="914400" eaLnBrk="0" fontAlgn="base" hangingPunct="0">
              <a:spcBef>
                <a:spcPct val="0"/>
              </a:spcBef>
              <a:spcAft>
                <a:spcPct val="0"/>
              </a:spcAft>
            </a:pPr>
            <a:r>
              <a:rPr lang="ro-RO" sz="1600" dirty="0"/>
              <a:t>Odată ce o acțiune este în starea </a:t>
            </a:r>
            <a:r>
              <a:rPr lang="ro-RO" sz="1600" b="1" dirty="0"/>
              <a:t>Aprobat</a:t>
            </a:r>
            <a:r>
              <a:rPr lang="ro-RO" sz="1600" dirty="0"/>
              <a:t>, singurele opțiuni sunt: </a:t>
            </a:r>
            <a:r>
              <a:rPr lang="en-US" sz="1600" dirty="0"/>
              <a:t>p</a:t>
            </a:r>
            <a:r>
              <a:rPr lang="ro-RO" sz="1600" dirty="0" err="1"/>
              <a:t>ublicare</a:t>
            </a:r>
            <a:r>
              <a:rPr lang="ro-RO" sz="1600" dirty="0"/>
              <a:t> manuală sau  </a:t>
            </a:r>
            <a:r>
              <a:rPr lang="en-US" sz="1600" dirty="0"/>
              <a:t>p</a:t>
            </a:r>
            <a:r>
              <a:rPr lang="ro-RO" sz="1600" dirty="0" err="1"/>
              <a:t>ublicare</a:t>
            </a:r>
            <a:r>
              <a:rPr lang="ro-RO" sz="1600" dirty="0"/>
              <a:t> automată după 3 zile. </a:t>
            </a:r>
            <a:r>
              <a:rPr lang="ro-RO" sz="1600" b="1" dirty="0"/>
              <a:t> </a:t>
            </a:r>
          </a:p>
          <a:p>
            <a:pPr defTabSz="914400" eaLnBrk="0" fontAlgn="base" hangingPunct="0">
              <a:spcBef>
                <a:spcPct val="0"/>
              </a:spcBef>
              <a:spcAft>
                <a:spcPct val="0"/>
              </a:spcAft>
            </a:pPr>
            <a:r>
              <a:rPr lang="ro-RO" sz="1600" b="1" dirty="0"/>
              <a:t>Nu există </a:t>
            </a:r>
            <a:r>
              <a:rPr lang="ro-RO" sz="1600" dirty="0"/>
              <a:t>opțiunea de </a:t>
            </a:r>
            <a:r>
              <a:rPr lang="en-US" sz="1600" b="1" dirty="0"/>
              <a:t>a</a:t>
            </a:r>
            <a:r>
              <a:rPr lang="ro-RO" sz="1600" b="1" dirty="0" err="1"/>
              <a:t>nulare</a:t>
            </a:r>
            <a:r>
              <a:rPr lang="ro-RO" sz="1600" dirty="0"/>
              <a:t> </a:t>
            </a:r>
            <a:r>
              <a:rPr lang="en-US" sz="1600" dirty="0"/>
              <a:t>a </a:t>
            </a:r>
            <a:r>
              <a:rPr lang="en-US" sz="1600" dirty="0" err="1"/>
              <a:t>actiunii</a:t>
            </a:r>
            <a:r>
              <a:rPr lang="en-US" sz="1600" b="1" dirty="0"/>
              <a:t> </a:t>
            </a:r>
            <a:r>
              <a:rPr lang="ro-RO" sz="1600" dirty="0"/>
              <a:t>după</a:t>
            </a:r>
            <a:r>
              <a:rPr lang="ro-RO" sz="1600" b="1" dirty="0"/>
              <a:t> </a:t>
            </a:r>
            <a:r>
              <a:rPr lang="en-US" sz="1600" b="1" dirty="0"/>
              <a:t>a</a:t>
            </a:r>
            <a:r>
              <a:rPr lang="ro-RO" sz="1600" b="1" dirty="0"/>
              <a:t>probare</a:t>
            </a:r>
            <a:r>
              <a:rPr lang="en-US" sz="1600" b="1" dirty="0"/>
              <a:t>, </a:t>
            </a:r>
            <a:r>
              <a:rPr lang="en-US" sz="1600" b="1" dirty="0" err="1"/>
              <a:t>dar</a:t>
            </a:r>
            <a:r>
              <a:rPr lang="en-US" sz="1600" b="1" dirty="0"/>
              <a:t> </a:t>
            </a:r>
            <a:r>
              <a:rPr lang="en-US" sz="1600" b="1" dirty="0" err="1"/>
              <a:t>exista</a:t>
            </a:r>
            <a:r>
              <a:rPr lang="en-US" sz="1600" b="1" dirty="0"/>
              <a:t> </a:t>
            </a:r>
            <a:r>
              <a:rPr lang="en-US" sz="1600" b="1" dirty="0" err="1"/>
              <a:t>optiuni</a:t>
            </a:r>
            <a:r>
              <a:rPr lang="en-US" sz="1600" b="1" dirty="0"/>
              <a:t> de </a:t>
            </a:r>
            <a:r>
              <a:rPr lang="en-US" sz="1600" b="1" dirty="0" err="1"/>
              <a:t>actualizare</a:t>
            </a:r>
            <a:r>
              <a:rPr lang="en-US" sz="1600" b="1" dirty="0"/>
              <a:t> a </a:t>
            </a:r>
            <a:r>
              <a:rPr lang="en-US" sz="1600" b="1" dirty="0" err="1"/>
              <a:t>situatiei</a:t>
            </a:r>
            <a:r>
              <a:rPr lang="en-US" sz="1600" b="1" dirty="0"/>
              <a:t> </a:t>
            </a:r>
            <a:r>
              <a:rPr lang="en-US" sz="1600" b="1" dirty="0" err="1"/>
              <a:t>drumurilor</a:t>
            </a:r>
            <a:r>
              <a:rPr lang="en-US" sz="1600" b="1" dirty="0"/>
              <a:t> </a:t>
            </a:r>
            <a:r>
              <a:rPr lang="en-US" sz="1600" b="1" dirty="0" err="1"/>
              <a:t>si</a:t>
            </a:r>
            <a:r>
              <a:rPr lang="en-US" sz="1600" b="1" dirty="0"/>
              <a:t> </a:t>
            </a:r>
            <a:r>
              <a:rPr lang="en-US" sz="1600" b="1" dirty="0" err="1"/>
              <a:t>adreselor</a:t>
            </a:r>
            <a:r>
              <a:rPr lang="en-US" sz="1600" b="1" dirty="0"/>
              <a:t> </a:t>
            </a:r>
            <a:r>
              <a:rPr lang="en-US" sz="1600" b="1" dirty="0" err="1"/>
              <a:t>publicate</a:t>
            </a:r>
            <a:r>
              <a:rPr lang="en-US" sz="1600" b="1" dirty="0"/>
              <a:t>, </a:t>
            </a:r>
            <a:r>
              <a:rPr lang="en-US" sz="1600" b="1" dirty="0" err="1"/>
              <a:t>inclusiv</a:t>
            </a:r>
            <a:r>
              <a:rPr lang="en-US" sz="1600" b="1" dirty="0"/>
              <a:t> </a:t>
            </a:r>
            <a:r>
              <a:rPr lang="en-US" sz="1600" b="1" dirty="0" err="1"/>
              <a:t>desfiintare</a:t>
            </a:r>
            <a:r>
              <a:rPr lang="en-US" sz="1600" b="1" dirty="0"/>
              <a:t>;</a:t>
            </a:r>
            <a:r>
              <a:rPr lang="ro-RO" sz="1600" b="1" dirty="0"/>
              <a:t> </a:t>
            </a:r>
          </a:p>
          <a:p>
            <a:pPr defTabSz="914400" eaLnBrk="0" fontAlgn="base" hangingPunct="0">
              <a:spcBef>
                <a:spcPct val="0"/>
              </a:spcBef>
              <a:spcAft>
                <a:spcPct val="0"/>
              </a:spcAft>
            </a:pPr>
            <a:r>
              <a:rPr lang="ro-RO" sz="1600" dirty="0"/>
              <a:t>În starea</a:t>
            </a:r>
            <a:r>
              <a:rPr lang="ro-RO" sz="1600" b="1" dirty="0"/>
              <a:t> Publicare </a:t>
            </a:r>
            <a:r>
              <a:rPr lang="ro-RO" sz="1600" dirty="0"/>
              <a:t>obiectele</a:t>
            </a:r>
            <a:r>
              <a:rPr lang="ro-RO" sz="1600" b="1" dirty="0"/>
              <a:t> Drum si Adresa primesc CUD și CUA.</a:t>
            </a:r>
          </a:p>
          <a:p>
            <a:pPr defTabSz="914400" eaLnBrk="0" fontAlgn="base" hangingPunct="0">
              <a:spcBef>
                <a:spcPct val="0"/>
              </a:spcBef>
              <a:spcAft>
                <a:spcPct val="0"/>
              </a:spcAft>
            </a:pPr>
            <a:r>
              <a:rPr lang="en-US" sz="1600" dirty="0" err="1"/>
              <a:t>Introducerea</a:t>
            </a:r>
            <a:r>
              <a:rPr lang="ro-RO" sz="1600" dirty="0"/>
              <a:t> unei schițe trebuie urmată de trimiterea ei către supervizor, pentru a continua fluxul de verificare și validare.</a:t>
            </a:r>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a:p>
            <a:pPr marL="0" marR="0" lvl="0" indent="0" algn="l" defTabSz="914400" rtl="0" eaLnBrk="0" fontAlgn="base" latinLnBrk="0" hangingPunct="0">
              <a:lnSpc>
                <a:spcPct val="100000"/>
              </a:lnSpc>
              <a:spcBef>
                <a:spcPct val="0"/>
              </a:spcBef>
              <a:spcAft>
                <a:spcPct val="0"/>
              </a:spcAft>
              <a:buClrTx/>
              <a:buSzTx/>
              <a:buFontTx/>
              <a:buChar char="•"/>
              <a:tabLst/>
            </a:pPr>
            <a:endParaRPr lang="ro-RO" altLang="ro-RO" sz="1900" dirty="0"/>
          </a:p>
        </p:txBody>
      </p:sp>
    </p:spTree>
    <p:extLst>
      <p:ext uri="{BB962C8B-B14F-4D97-AF65-F5344CB8AC3E}">
        <p14:creationId xmlns:p14="http://schemas.microsoft.com/office/powerpoint/2010/main" val="3719942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01"/>
            <a:ext cx="8229600" cy="1143000"/>
          </a:xfrm>
        </p:spPr>
        <p:txBody>
          <a:bodyPr>
            <a:normAutofit/>
          </a:bodyPr>
          <a:lstStyle/>
          <a:p>
            <a:pPr algn="l"/>
            <a:r>
              <a:rPr lang="ro-RO" sz="3200" dirty="0"/>
              <a:t>CUD și CUA</a:t>
            </a:r>
          </a:p>
        </p:txBody>
      </p:sp>
      <p:sp>
        <p:nvSpPr>
          <p:cNvPr id="3" name="Content Placeholder 2"/>
          <p:cNvSpPr>
            <a:spLocks noGrp="1"/>
          </p:cNvSpPr>
          <p:nvPr>
            <p:ph idx="1"/>
          </p:nvPr>
        </p:nvSpPr>
        <p:spPr/>
        <p:txBody>
          <a:bodyPr>
            <a:normAutofit/>
          </a:bodyPr>
          <a:lstStyle/>
          <a:p>
            <a:pPr marL="0" indent="0">
              <a:buNone/>
            </a:pPr>
            <a:r>
              <a:rPr lang="ro-RO" sz="1600" dirty="0"/>
              <a:t>	</a:t>
            </a:r>
            <a:r>
              <a:rPr lang="ro-RO" sz="1600" b="1" dirty="0"/>
              <a:t>În RENNS, atunci când o acțiune este publicată, sistemul generează automat două coduri speciale:</a:t>
            </a:r>
          </a:p>
          <a:p>
            <a:r>
              <a:rPr lang="ro-RO" sz="1600" b="1" dirty="0">
                <a:solidFill>
                  <a:schemeClr val="accent6">
                    <a:lumMod val="75000"/>
                  </a:schemeClr>
                </a:solidFill>
              </a:rPr>
              <a:t> CUD – Cod Unic Drum </a:t>
            </a:r>
            <a:r>
              <a:rPr lang="ro-RO" sz="1600" dirty="0"/>
              <a:t>- este identificatorul unic al unui drum în RENNS. </a:t>
            </a:r>
          </a:p>
          <a:p>
            <a:pPr marL="0" indent="0" algn="just">
              <a:buNone/>
            </a:pPr>
            <a:r>
              <a:rPr lang="ro-RO" sz="1600" dirty="0"/>
              <a:t>	Fiecare drum (stradă, alee, bulevard etc.) primește un cod unic, ca un „CNP al drumului”. Acest cod rămâne același chiar dacă drumul își schimbă numele sau geometria. Ajută sistemul să urmărească istoricul acelui drum. Evită confuziile între străzi cu nume asemănătoare și permite urmărirea modificărilor în timp (genealogie).</a:t>
            </a:r>
          </a:p>
          <a:p>
            <a:pPr algn="just"/>
            <a:r>
              <a:rPr lang="ro-RO" sz="1600" dirty="0"/>
              <a:t> </a:t>
            </a:r>
            <a:r>
              <a:rPr lang="ro-RO" sz="1600" b="1" dirty="0">
                <a:solidFill>
                  <a:srgbClr val="00B0F0"/>
                </a:solidFill>
              </a:rPr>
              <a:t>CUA – Cod Unic Adresă </a:t>
            </a:r>
            <a:r>
              <a:rPr lang="ro-RO" sz="1600" dirty="0"/>
              <a:t>- este identificatorul unic al unui număr administrativ. Fiecare adresă (ex.: Str. Lalelelor nr. 10) primește un cod unic, ca un „CNP al adresei”. Codul rămâne același chiar dacă numărul se modifică, se mută sau se dezmembrează. Este important pentru că asigură că fiecare adresă este unică la nivel național și permite urmărirea istoricului unei adrese (creare, mutare, comasare etc.).</a:t>
            </a:r>
          </a:p>
        </p:txBody>
      </p:sp>
    </p:spTree>
    <p:extLst>
      <p:ext uri="{BB962C8B-B14F-4D97-AF65-F5344CB8AC3E}">
        <p14:creationId xmlns:p14="http://schemas.microsoft.com/office/powerpoint/2010/main" val="4133988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419"/>
            <a:ext cx="8229600" cy="1143000"/>
          </a:xfrm>
        </p:spPr>
        <p:txBody>
          <a:bodyPr>
            <a:normAutofit/>
          </a:bodyPr>
          <a:lstStyle/>
          <a:p>
            <a:pPr algn="l"/>
            <a:r>
              <a:rPr lang="ro-RO" sz="3200" dirty="0"/>
              <a:t>Analogie CUD și CUA</a:t>
            </a:r>
          </a:p>
        </p:txBody>
      </p:sp>
      <p:sp>
        <p:nvSpPr>
          <p:cNvPr id="3" name="Content Placeholder 2"/>
          <p:cNvSpPr>
            <a:spLocks noGrp="1"/>
          </p:cNvSpPr>
          <p:nvPr>
            <p:ph idx="1"/>
          </p:nvPr>
        </p:nvSpPr>
        <p:spPr/>
        <p:txBody>
          <a:bodyPr/>
          <a:lstStyle/>
          <a:p>
            <a:pPr marL="0" indent="0">
              <a:buNone/>
            </a:pPr>
            <a:endParaRPr lang="ro-RO" sz="1600" dirty="0"/>
          </a:p>
          <a:p>
            <a:pPr marL="0" indent="0">
              <a:buNone/>
            </a:pPr>
            <a:r>
              <a:rPr lang="ro-RO" sz="1600" dirty="0"/>
              <a:t>Imaginează‑ți că RENNS este o bibliotecă:</a:t>
            </a:r>
          </a:p>
          <a:p>
            <a:pPr marL="0" indent="0">
              <a:buNone/>
            </a:pPr>
            <a:endParaRPr lang="ro-RO" sz="1600" dirty="0"/>
          </a:p>
          <a:p>
            <a:r>
              <a:rPr lang="ro-RO" sz="1600" b="1" dirty="0"/>
              <a:t>CUD</a:t>
            </a:r>
            <a:r>
              <a:rPr lang="ro-RO" sz="1600" dirty="0"/>
              <a:t> = codul unic al unei cărți (drumul)</a:t>
            </a:r>
          </a:p>
          <a:p>
            <a:r>
              <a:rPr lang="ro-RO" sz="1600" b="1" dirty="0"/>
              <a:t>CUA</a:t>
            </a:r>
            <a:r>
              <a:rPr lang="ro-RO" sz="1600" dirty="0"/>
              <a:t> = codul unic al unui capitol (adresa)</a:t>
            </a:r>
          </a:p>
          <a:p>
            <a:pPr marL="0" indent="0">
              <a:buNone/>
            </a:pPr>
            <a:endParaRPr lang="ro-RO" sz="1600" dirty="0"/>
          </a:p>
          <a:p>
            <a:pPr marL="0" indent="0">
              <a:buNone/>
            </a:pPr>
            <a:r>
              <a:rPr lang="ro-RO" sz="1600" dirty="0"/>
              <a:t>Chiar dacă schimbi titlul cărții sau rescrii un capitol, codurile rămân aceleași, ca să poți urmări tot istoricul.</a:t>
            </a:r>
          </a:p>
          <a:p>
            <a:endParaRPr lang="ro-RO" dirty="0"/>
          </a:p>
        </p:txBody>
      </p:sp>
    </p:spTree>
    <p:extLst>
      <p:ext uri="{BB962C8B-B14F-4D97-AF65-F5344CB8AC3E}">
        <p14:creationId xmlns:p14="http://schemas.microsoft.com/office/powerpoint/2010/main" val="3141163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Ce este vectorizarea?</a:t>
            </a:r>
            <a:br>
              <a:rPr lang="ro-RO" sz="3200" dirty="0"/>
            </a:br>
            <a:endParaRPr lang="ro-RO" sz="3200" dirty="0"/>
          </a:p>
        </p:txBody>
      </p:sp>
      <p:sp>
        <p:nvSpPr>
          <p:cNvPr id="3" name="Content Placeholder 2"/>
          <p:cNvSpPr>
            <a:spLocks noGrp="1"/>
          </p:cNvSpPr>
          <p:nvPr>
            <p:ph idx="1"/>
          </p:nvPr>
        </p:nvSpPr>
        <p:spPr/>
        <p:txBody>
          <a:bodyPr>
            <a:normAutofit/>
          </a:bodyPr>
          <a:lstStyle/>
          <a:p>
            <a:pPr marL="0" indent="0" algn="just">
              <a:buNone/>
            </a:pPr>
            <a:r>
              <a:rPr lang="ro-RO" dirty="0"/>
              <a:t>	</a:t>
            </a:r>
            <a:r>
              <a:rPr lang="ro-RO" sz="1600" b="1" dirty="0"/>
              <a:t>Definiție simplă:</a:t>
            </a:r>
            <a:r>
              <a:rPr lang="ro-RO" sz="1600" dirty="0"/>
              <a:t> transformarea unui drum real (din teren sau din documente legale) într-o reprezentare digitală pe hartă, prin trasarea lui cu ajutorul unor puncte și segmente.</a:t>
            </a:r>
          </a:p>
          <a:p>
            <a:pPr lvl="0"/>
            <a:r>
              <a:rPr lang="ro-RO" sz="1600" b="1" dirty="0"/>
              <a:t>Cum se face:</a:t>
            </a:r>
            <a:r>
              <a:rPr lang="ro-RO" sz="1600" dirty="0"/>
              <a:t> utilizatorul (Referentul) marchează punctele de început și sfârșit, iar sistemul creează linia (tronsonul).</a:t>
            </a:r>
          </a:p>
          <a:p>
            <a:pPr lvl="0"/>
            <a:r>
              <a:rPr lang="ro-RO" sz="1600" b="1" dirty="0"/>
              <a:t>Rezultat:</a:t>
            </a:r>
            <a:r>
              <a:rPr lang="ro-RO" sz="1600" dirty="0"/>
              <a:t> un drum vectorizat apare ca o linie continuă pe hartă, care poate fi ulterior editată, împărțită sau comasată.</a:t>
            </a:r>
            <a:endParaRPr lang="en-US" sz="1600" dirty="0"/>
          </a:p>
          <a:p>
            <a:pPr lvl="0"/>
            <a:endParaRPr lang="en-US" sz="1600" dirty="0"/>
          </a:p>
          <a:p>
            <a:pPr lvl="0"/>
            <a:r>
              <a:rPr lang="en-US" sz="1600" b="1" dirty="0">
                <a:solidFill>
                  <a:srgbClr val="C00000"/>
                </a:solidFill>
              </a:rPr>
              <a:t>Un drum se </a:t>
            </a:r>
            <a:r>
              <a:rPr lang="en-US" sz="1600" b="1" dirty="0" err="1">
                <a:solidFill>
                  <a:srgbClr val="C00000"/>
                </a:solidFill>
              </a:rPr>
              <a:t>poate</a:t>
            </a:r>
            <a:r>
              <a:rPr lang="en-US" sz="1600" b="1" dirty="0">
                <a:solidFill>
                  <a:srgbClr val="C00000"/>
                </a:solidFill>
              </a:rPr>
              <a:t> </a:t>
            </a:r>
            <a:r>
              <a:rPr lang="en-US" sz="1600" b="1" dirty="0" err="1">
                <a:solidFill>
                  <a:srgbClr val="C00000"/>
                </a:solidFill>
              </a:rPr>
              <a:t>dezmembra</a:t>
            </a:r>
            <a:r>
              <a:rPr lang="en-US" sz="1600" b="1" dirty="0">
                <a:solidFill>
                  <a:srgbClr val="C00000"/>
                </a:solidFill>
              </a:rPr>
              <a:t> </a:t>
            </a:r>
            <a:r>
              <a:rPr lang="en-US" sz="1600" b="1" dirty="0" err="1">
                <a:solidFill>
                  <a:srgbClr val="C00000"/>
                </a:solidFill>
              </a:rPr>
              <a:t>doar</a:t>
            </a:r>
            <a:r>
              <a:rPr lang="en-US" sz="1600" b="1" dirty="0">
                <a:solidFill>
                  <a:srgbClr val="C00000"/>
                </a:solidFill>
              </a:rPr>
              <a:t> in </a:t>
            </a:r>
            <a:r>
              <a:rPr lang="en-US" sz="1600" b="1" dirty="0" err="1">
                <a:solidFill>
                  <a:srgbClr val="C00000"/>
                </a:solidFill>
              </a:rPr>
              <a:t>tronsoanele</a:t>
            </a:r>
            <a:r>
              <a:rPr lang="en-US" sz="1600" b="1" dirty="0">
                <a:solidFill>
                  <a:srgbClr val="C00000"/>
                </a:solidFill>
              </a:rPr>
              <a:t> </a:t>
            </a:r>
            <a:r>
              <a:rPr lang="en-US" sz="1600" b="1" dirty="0" err="1">
                <a:solidFill>
                  <a:srgbClr val="C00000"/>
                </a:solidFill>
              </a:rPr>
              <a:t>componente</a:t>
            </a:r>
            <a:r>
              <a:rPr lang="en-US" sz="1600" b="1" dirty="0">
                <a:solidFill>
                  <a:srgbClr val="C00000"/>
                </a:solidFill>
              </a:rPr>
              <a:t>!</a:t>
            </a:r>
            <a:endParaRPr lang="ro-RO" sz="1600" b="1" dirty="0">
              <a:solidFill>
                <a:srgbClr val="C00000"/>
              </a:solidFill>
            </a:endParaRPr>
          </a:p>
          <a:p>
            <a:endParaRPr lang="ro-RO" sz="2100" dirty="0"/>
          </a:p>
        </p:txBody>
      </p:sp>
    </p:spTree>
    <p:extLst>
      <p:ext uri="{BB962C8B-B14F-4D97-AF65-F5344CB8AC3E}">
        <p14:creationId xmlns:p14="http://schemas.microsoft.com/office/powerpoint/2010/main" val="3455844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861" y="211291"/>
            <a:ext cx="8240616" cy="802261"/>
          </a:xfrm>
        </p:spPr>
        <p:txBody>
          <a:bodyPr>
            <a:normAutofit fontScale="90000"/>
          </a:bodyPr>
          <a:lstStyle/>
          <a:p>
            <a:pPr algn="l"/>
            <a:r>
              <a:rPr lang="ro-RO" sz="3600" b="1" dirty="0"/>
              <a:t/>
            </a:r>
            <a:br>
              <a:rPr lang="ro-RO" sz="3600" b="1" dirty="0"/>
            </a:br>
            <a:r>
              <a:rPr lang="ro-RO" sz="3600" b="1" dirty="0"/>
              <a:t/>
            </a:r>
            <a:br>
              <a:rPr lang="ro-RO" sz="3600" b="1" dirty="0"/>
            </a:br>
            <a:r>
              <a:rPr lang="ro-RO" sz="3600" b="1" dirty="0"/>
              <a:t/>
            </a:r>
            <a:br>
              <a:rPr lang="ro-RO" sz="3600" b="1" dirty="0"/>
            </a:br>
            <a:r>
              <a:rPr lang="ro-RO" sz="3600" dirty="0"/>
              <a:t>De ce este importantă vectorizarea?</a:t>
            </a:r>
            <a:br>
              <a:rPr lang="ro-RO" sz="3600" dirty="0"/>
            </a:br>
            <a:r>
              <a:rPr lang="ro-RO" sz="3600" dirty="0"/>
              <a:t/>
            </a:r>
            <a:br>
              <a:rPr lang="ro-RO" sz="3600" dirty="0"/>
            </a:br>
            <a:r>
              <a:rPr lang="ro-RO" sz="3600" dirty="0"/>
              <a:t/>
            </a:r>
            <a:br>
              <a:rPr lang="ro-RO" sz="3600" dirty="0"/>
            </a:br>
            <a:r>
              <a:rPr lang="ro-RO" b="1" dirty="0"/>
              <a:t/>
            </a:r>
            <a:br>
              <a:rPr lang="ro-RO" b="1" dirty="0"/>
            </a:br>
            <a:endParaRPr lang="ro-RO" dirty="0"/>
          </a:p>
        </p:txBody>
      </p:sp>
      <p:sp>
        <p:nvSpPr>
          <p:cNvPr id="3" name="Content Placeholder 2"/>
          <p:cNvSpPr>
            <a:spLocks noGrp="1"/>
          </p:cNvSpPr>
          <p:nvPr>
            <p:ph idx="1"/>
          </p:nvPr>
        </p:nvSpPr>
        <p:spPr>
          <a:xfrm>
            <a:off x="457200" y="1941724"/>
            <a:ext cx="8229600" cy="2872648"/>
          </a:xfrm>
        </p:spPr>
        <p:txBody>
          <a:bodyPr>
            <a:normAutofit/>
          </a:bodyPr>
          <a:lstStyle/>
          <a:p>
            <a:r>
              <a:rPr lang="ro-RO" sz="1600" b="1" dirty="0"/>
              <a:t>Localizare precisă</a:t>
            </a:r>
            <a:r>
              <a:rPr lang="ro-RO" sz="1600" dirty="0"/>
              <a:t> – drumurile și adresele administrative trebuie să fie poziționate corect în spațiu.</a:t>
            </a:r>
          </a:p>
          <a:p>
            <a:pPr lvl="0"/>
            <a:r>
              <a:rPr lang="ro-RO" sz="1600" dirty="0"/>
              <a:t> </a:t>
            </a:r>
            <a:r>
              <a:rPr lang="ro-RO" sz="1600" b="1" dirty="0"/>
              <a:t>Flexibilitate</a:t>
            </a:r>
            <a:r>
              <a:rPr lang="ro-RO" sz="1600" dirty="0"/>
              <a:t> – vectorii pot fi modificați ușor (mutare, extindere, corectare).</a:t>
            </a:r>
          </a:p>
          <a:p>
            <a:pPr lvl="0"/>
            <a:r>
              <a:rPr lang="ro-RO" sz="1600" dirty="0"/>
              <a:t> </a:t>
            </a:r>
            <a:r>
              <a:rPr lang="ro-RO" sz="1600" b="1" dirty="0"/>
              <a:t>Validare legală</a:t>
            </a:r>
            <a:r>
              <a:rPr lang="ro-RO" sz="1600" dirty="0"/>
              <a:t> – traseul vectorizat trebuie să corespundă cu documentul legal (HCL).</a:t>
            </a:r>
          </a:p>
          <a:p>
            <a:pPr lvl="0"/>
            <a:r>
              <a:rPr lang="ro-RO" sz="1600" dirty="0"/>
              <a:t> </a:t>
            </a:r>
            <a:r>
              <a:rPr lang="ro-RO" sz="1600" b="1" dirty="0"/>
              <a:t>Integrare cu adresele administrative</a:t>
            </a:r>
            <a:r>
              <a:rPr lang="ro-RO" sz="1600" dirty="0"/>
              <a:t> – numerele administrative se plasează pe tronsoane vectorizate.</a:t>
            </a:r>
          </a:p>
          <a:p>
            <a:endParaRPr lang="ro-RO" sz="1700" dirty="0"/>
          </a:p>
        </p:txBody>
      </p:sp>
    </p:spTree>
    <p:extLst>
      <p:ext uri="{BB962C8B-B14F-4D97-AF65-F5344CB8AC3E}">
        <p14:creationId xmlns:p14="http://schemas.microsoft.com/office/powerpoint/2010/main" val="692364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600" dirty="0"/>
              <a:t>M</a:t>
            </a:r>
            <a:r>
              <a:rPr lang="en-US" sz="3600" dirty="0" err="1"/>
              <a:t>eniu</a:t>
            </a:r>
            <a:r>
              <a:rPr lang="ro-RO" sz="3600" dirty="0"/>
              <a:t> RENNS</a:t>
            </a:r>
            <a:r>
              <a:rPr lang="ro-RO" sz="3200" dirty="0"/>
              <a:t/>
            </a:r>
            <a:br>
              <a:rPr lang="ro-RO" sz="3200" dirty="0"/>
            </a:br>
            <a:r>
              <a:rPr lang="ro-RO" sz="3200" dirty="0"/>
              <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457200" y="1760146"/>
            <a:ext cx="8229600" cy="4206070"/>
          </a:xfrm>
          <a:prstGeom prst="rect">
            <a:avLst/>
          </a:prstGeom>
        </p:spPr>
      </p:pic>
    </p:spTree>
    <p:extLst>
      <p:ext uri="{BB962C8B-B14F-4D97-AF65-F5344CB8AC3E}">
        <p14:creationId xmlns:p14="http://schemas.microsoft.com/office/powerpoint/2010/main" val="650083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sz="3600" dirty="0" err="1"/>
              <a:t>Modul</a:t>
            </a:r>
            <a:r>
              <a:rPr sz="3600" dirty="0"/>
              <a:t> </a:t>
            </a:r>
            <a:r>
              <a:rPr sz="3600" dirty="0" err="1"/>
              <a:t>Gestiune</a:t>
            </a:r>
            <a:r>
              <a:rPr sz="3600" dirty="0"/>
              <a:t> </a:t>
            </a:r>
            <a:r>
              <a:rPr sz="3600" dirty="0" err="1"/>
              <a:t>Drumuri</a:t>
            </a:r>
            <a:r>
              <a:rPr lang="ro-RO" sz="3600" dirty="0"/>
              <a:t/>
            </a:r>
            <a:br>
              <a:rPr lang="ro-RO" sz="3600" dirty="0"/>
            </a:br>
            <a:r>
              <a:rPr lang="ro-RO" sz="3600" dirty="0"/>
              <a:t/>
            </a:r>
            <a:br>
              <a:rPr lang="ro-RO" sz="3600" dirty="0"/>
            </a:br>
            <a:endParaRPr sz="3600" dirty="0"/>
          </a:p>
        </p:txBody>
      </p:sp>
      <p:sp>
        <p:nvSpPr>
          <p:cNvPr id="3" name="Content Placeholder 2"/>
          <p:cNvSpPr>
            <a:spLocks noGrp="1"/>
          </p:cNvSpPr>
          <p:nvPr>
            <p:ph idx="1"/>
          </p:nvPr>
        </p:nvSpPr>
        <p:spPr/>
        <p:txBody>
          <a:bodyPr/>
          <a:lstStyle/>
          <a:p>
            <a:pPr marL="0" indent="0" algn="just">
              <a:buNone/>
              <a:defRPr sz="1800"/>
            </a:pPr>
            <a:r>
              <a:rPr lang="ro-RO" sz="1800" dirty="0"/>
              <a:t>		</a:t>
            </a:r>
            <a:r>
              <a:rPr lang="ro-RO" sz="1600" dirty="0"/>
              <a:t>Modul </a:t>
            </a:r>
            <a:r>
              <a:rPr lang="ro-RO" sz="1600" b="1" dirty="0"/>
              <a:t>Gestiune Drumuri</a:t>
            </a:r>
            <a:r>
              <a:rPr lang="ro-RO" sz="1600" dirty="0"/>
              <a:t> este zona din RENNS în care Referentul și Supervizorul lucrează efectiv cu </a:t>
            </a:r>
            <a:r>
              <a:rPr lang="ro-RO" sz="1600" b="1" dirty="0"/>
              <a:t>drumurile </a:t>
            </a:r>
            <a:r>
              <a:rPr lang="ro-RO" sz="1600" b="1" dirty="0" err="1"/>
              <a:t>dintr</a:t>
            </a:r>
            <a:r>
              <a:rPr lang="ro-RO" sz="1600" b="1" dirty="0"/>
              <a:t>-</a:t>
            </a:r>
            <a:r>
              <a:rPr lang="en-US" sz="1600" b="1" dirty="0"/>
              <a:t>un UAT</a:t>
            </a:r>
            <a:r>
              <a:rPr lang="ro-RO" sz="1600" dirty="0"/>
              <a:t>: le creează, le modifică, le </a:t>
            </a:r>
            <a:r>
              <a:rPr lang="ro-RO" sz="1600" dirty="0" err="1"/>
              <a:t>impart</a:t>
            </a:r>
            <a:r>
              <a:rPr lang="en-US" sz="1600" dirty="0"/>
              <a:t> (</a:t>
            </a:r>
            <a:r>
              <a:rPr lang="en-US" sz="1600" dirty="0" err="1"/>
              <a:t>dezmembreaza</a:t>
            </a:r>
            <a:r>
              <a:rPr lang="en-US" sz="1600" dirty="0"/>
              <a:t>)</a:t>
            </a:r>
            <a:r>
              <a:rPr lang="ro-RO" sz="1600" dirty="0"/>
              <a:t>, le unesc</a:t>
            </a:r>
            <a:r>
              <a:rPr lang="en-US" sz="1600" dirty="0"/>
              <a:t> (</a:t>
            </a:r>
            <a:r>
              <a:rPr lang="en-US" sz="1600" dirty="0" err="1"/>
              <a:t>alipesc</a:t>
            </a:r>
            <a:r>
              <a:rPr lang="en-US" sz="1600" dirty="0"/>
              <a:t>)</a:t>
            </a:r>
            <a:r>
              <a:rPr lang="ro-RO" sz="1600" dirty="0"/>
              <a:t> sau le desființează. </a:t>
            </a:r>
          </a:p>
          <a:p>
            <a:pPr marL="0" indent="0" algn="just">
              <a:buNone/>
              <a:defRPr sz="1800"/>
            </a:pPr>
            <a:r>
              <a:rPr lang="ro-RO" sz="1600" dirty="0"/>
              <a:t>	Modul este împărțit clar între roluri:</a:t>
            </a:r>
          </a:p>
          <a:p>
            <a:pPr marL="0" indent="0" algn="just">
              <a:buNone/>
              <a:defRPr sz="1800"/>
            </a:pPr>
            <a:endParaRPr lang="ro-RO" sz="1600" dirty="0"/>
          </a:p>
          <a:p>
            <a:pPr lvl="0" algn="just"/>
            <a:r>
              <a:rPr lang="ro-RO" sz="1600" b="1" dirty="0"/>
              <a:t>Referentul</a:t>
            </a:r>
            <a:r>
              <a:rPr lang="ro-RO" sz="1600" dirty="0"/>
              <a:t> creează și pregătește acțiunile (schițe, vectorizare, completare date).</a:t>
            </a:r>
          </a:p>
          <a:p>
            <a:pPr lvl="0" algn="just"/>
            <a:r>
              <a:rPr lang="ro-RO" sz="1600" b="1" dirty="0"/>
              <a:t>Supervizorul</a:t>
            </a:r>
            <a:r>
              <a:rPr lang="ro-RO" sz="1600" dirty="0"/>
              <a:t> verifică, aprobă, respinge și publică acțiunile.</a:t>
            </a:r>
          </a:p>
          <a:p>
            <a:pPr lvl="0" algn="just"/>
            <a:endParaRPr lang="ro-RO" sz="1600" dirty="0"/>
          </a:p>
          <a:p>
            <a:pPr marL="0" indent="0" algn="just">
              <a:buNone/>
            </a:pPr>
            <a:r>
              <a:rPr lang="ro-RO" sz="1600" dirty="0"/>
              <a:t>	Pe scurt, Gestiune Drumuri este locul unde se construiește și se întreține structura stradală a localității, iar fiecare operațiune are reguli clare, documente obligatorii și verificări stricte pentru a asigura corectitudinea datelor publicate în RENNS.</a:t>
            </a:r>
          </a:p>
          <a:p>
            <a:pPr marL="0" indent="0">
              <a:buNone/>
              <a:defRPr sz="1800"/>
            </a:pPr>
            <a:endParaRPr lang="ro-RO" sz="1600" dirty="0"/>
          </a:p>
          <a:p>
            <a:pPr>
              <a:defRPr sz="1800"/>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fr-FR" sz="3200" dirty="0"/>
              <a:t>Ce </a:t>
            </a:r>
            <a:r>
              <a:rPr lang="fr-FR" sz="3200" dirty="0" err="1"/>
              <a:t>vom</a:t>
            </a:r>
            <a:r>
              <a:rPr lang="fr-FR" sz="3200" dirty="0"/>
              <a:t> </a:t>
            </a:r>
            <a:r>
              <a:rPr lang="fr-FR" sz="3200" dirty="0" err="1"/>
              <a:t>parcurge</a:t>
            </a:r>
            <a:r>
              <a:rPr lang="fr-FR" sz="3200" dirty="0"/>
              <a:t> </a:t>
            </a:r>
            <a:r>
              <a:rPr lang="fr-FR" sz="3200" dirty="0" err="1"/>
              <a:t>în</a:t>
            </a:r>
            <a:r>
              <a:rPr lang="fr-FR" sz="3200" dirty="0"/>
              <a:t> </a:t>
            </a:r>
            <a:r>
              <a:rPr lang="fr-FR" sz="3200" dirty="0" err="1"/>
              <a:t>această</a:t>
            </a:r>
            <a:r>
              <a:rPr lang="fr-FR" sz="3200" dirty="0"/>
              <a:t> </a:t>
            </a:r>
            <a:r>
              <a:rPr lang="fr-FR" sz="3200" dirty="0" err="1"/>
              <a:t>sesiune</a:t>
            </a:r>
            <a:r>
              <a:rPr lang="ro-RO" sz="3200" dirty="0"/>
              <a:t/>
            </a:r>
            <a:br>
              <a:rPr lang="ro-RO" sz="3200" dirty="0"/>
            </a:br>
            <a:endParaRPr lang="ro-RO" sz="3200" dirty="0"/>
          </a:p>
        </p:txBody>
      </p:sp>
      <p:sp>
        <p:nvSpPr>
          <p:cNvPr id="3" name="Content Placeholder 2"/>
          <p:cNvSpPr>
            <a:spLocks noGrp="1"/>
          </p:cNvSpPr>
          <p:nvPr>
            <p:ph idx="1"/>
          </p:nvPr>
        </p:nvSpPr>
        <p:spPr/>
        <p:txBody>
          <a:bodyPr>
            <a:normAutofit/>
          </a:bodyPr>
          <a:lstStyle/>
          <a:p>
            <a:pPr marL="0" indent="0">
              <a:buNone/>
            </a:pPr>
            <a:r>
              <a:rPr lang="ro-RO" sz="1600" b="1" dirty="0"/>
              <a:t>1. Introducere în RENNS</a:t>
            </a:r>
            <a:r>
              <a:rPr lang="ro-RO" sz="1600" dirty="0"/>
              <a:t> – Ce este și cum funcționează</a:t>
            </a:r>
          </a:p>
          <a:p>
            <a:pPr marL="0" indent="0">
              <a:buNone/>
            </a:pPr>
            <a:r>
              <a:rPr lang="ro-RO" sz="1600" b="1" dirty="0"/>
              <a:t>2. Rolurile utilizatorilor</a:t>
            </a:r>
            <a:r>
              <a:rPr lang="ro-RO" sz="1600" dirty="0"/>
              <a:t> – înrolare, autentificare, prezentare roluri</a:t>
            </a:r>
          </a:p>
          <a:p>
            <a:pPr marL="0" indent="0">
              <a:buNone/>
            </a:pPr>
            <a:r>
              <a:rPr lang="ro-RO" sz="1600" b="1" dirty="0"/>
              <a:t>3. Fluxul de lucru</a:t>
            </a:r>
            <a:r>
              <a:rPr lang="ro-RO" sz="1600" dirty="0"/>
              <a:t> – clarificare concept, etape </a:t>
            </a:r>
          </a:p>
          <a:p>
            <a:pPr marL="0" indent="0">
              <a:buNone/>
            </a:pPr>
            <a:r>
              <a:rPr lang="ro-RO" sz="1600" dirty="0"/>
              <a:t>                  Schiță → În lucru → Aprobat/Respins → Publicat</a:t>
            </a:r>
          </a:p>
          <a:p>
            <a:pPr marL="0" indent="0">
              <a:buNone/>
            </a:pPr>
            <a:r>
              <a:rPr lang="ro-RO" sz="1600" dirty="0"/>
              <a:t>4. </a:t>
            </a:r>
            <a:r>
              <a:rPr lang="ro-RO" sz="1600" b="1" dirty="0"/>
              <a:t>Vectorizare</a:t>
            </a:r>
            <a:r>
              <a:rPr lang="ro-RO" sz="1600" dirty="0"/>
              <a:t>, </a:t>
            </a:r>
            <a:r>
              <a:rPr lang="ro-RO" sz="1600" b="1" dirty="0"/>
              <a:t>CUD și CUA</a:t>
            </a:r>
          </a:p>
          <a:p>
            <a:pPr marL="0" indent="0">
              <a:buNone/>
            </a:pPr>
            <a:r>
              <a:rPr lang="ro-RO" sz="1600" b="1" dirty="0"/>
              <a:t>5. Gestiune Drumuri</a:t>
            </a:r>
            <a:r>
              <a:rPr lang="ro-RO" sz="1600" dirty="0"/>
              <a:t> –acțiuni</a:t>
            </a:r>
          </a:p>
          <a:p>
            <a:pPr marL="0" indent="0">
              <a:buNone/>
            </a:pPr>
            <a:r>
              <a:rPr lang="ro-RO" sz="1600" b="1" dirty="0"/>
              <a:t>6. Gestiune Numere Administrative</a:t>
            </a:r>
            <a:r>
              <a:rPr lang="ro-RO" sz="1600" dirty="0"/>
              <a:t> – acțiuni</a:t>
            </a:r>
          </a:p>
          <a:p>
            <a:pPr marL="0" indent="0">
              <a:buNone/>
            </a:pPr>
            <a:r>
              <a:rPr lang="ro-RO" sz="1600" b="1" dirty="0"/>
              <a:t>7. Registru RENNS</a:t>
            </a:r>
            <a:r>
              <a:rPr lang="ro-RO" sz="1600" dirty="0"/>
              <a:t> – Vizualizare date publicate</a:t>
            </a:r>
          </a:p>
          <a:p>
            <a:pPr marL="0" indent="0">
              <a:buNone/>
            </a:pPr>
            <a:r>
              <a:rPr lang="ro-RO" sz="1600" b="1" dirty="0"/>
              <a:t>8. Import Date &amp; Validare</a:t>
            </a:r>
            <a:r>
              <a:rPr lang="ro-RO" sz="1600" dirty="0"/>
              <a:t> – Fișiere, verificări</a:t>
            </a:r>
            <a:endParaRPr lang="en-US" sz="1600" dirty="0"/>
          </a:p>
          <a:p>
            <a:pPr marL="0" indent="0">
              <a:buNone/>
            </a:pPr>
            <a:r>
              <a:rPr lang="en-US" sz="1600" b="1" dirty="0"/>
              <a:t>9. </a:t>
            </a:r>
            <a:r>
              <a:rPr lang="en-US" sz="1600" b="1" dirty="0" err="1"/>
              <a:t>Generare</a:t>
            </a:r>
            <a:r>
              <a:rPr lang="en-US" sz="1600" b="1" dirty="0"/>
              <a:t> </a:t>
            </a:r>
            <a:r>
              <a:rPr lang="en-US" sz="1600" b="1" dirty="0" err="1"/>
              <a:t>rapoarte</a:t>
            </a:r>
            <a:endParaRPr lang="ro-RO" sz="1600" b="1" dirty="0"/>
          </a:p>
          <a:p>
            <a:pPr marL="0" indent="0">
              <a:buNone/>
            </a:pPr>
            <a:r>
              <a:rPr lang="en-US" sz="1600" b="1" dirty="0"/>
              <a:t>10</a:t>
            </a:r>
            <a:r>
              <a:rPr lang="ro-RO" sz="1600" b="1" dirty="0"/>
              <a:t>. Greșeli frecvente</a:t>
            </a:r>
            <a:r>
              <a:rPr lang="ro-RO" sz="1600" dirty="0"/>
              <a:t> – Ce evităm în RENNS</a:t>
            </a:r>
          </a:p>
          <a:p>
            <a:pPr marL="0" indent="0">
              <a:buNone/>
            </a:pPr>
            <a:r>
              <a:rPr lang="ro-RO" sz="1600" b="1" dirty="0"/>
              <a:t>1</a:t>
            </a:r>
            <a:r>
              <a:rPr lang="en-US" sz="1600" b="1" dirty="0"/>
              <a:t>1</a:t>
            </a:r>
            <a:r>
              <a:rPr lang="ro-RO" sz="1600" b="1" dirty="0"/>
              <a:t>. Recomandări pentru </a:t>
            </a:r>
            <a:r>
              <a:rPr lang="en-US" sz="1600" b="1" dirty="0" err="1"/>
              <a:t>utilizatori</a:t>
            </a:r>
            <a:endParaRPr lang="ro-RO" sz="1600" b="1" dirty="0"/>
          </a:p>
          <a:p>
            <a:pPr marL="0" indent="0">
              <a:buNone/>
            </a:pPr>
            <a:r>
              <a:rPr lang="ro-RO" sz="1600" b="1" dirty="0"/>
              <a:t>1</a:t>
            </a:r>
            <a:r>
              <a:rPr lang="en-US" sz="1600" b="1" dirty="0"/>
              <a:t>2</a:t>
            </a:r>
            <a:r>
              <a:rPr lang="ro-RO" sz="1600" b="1" dirty="0"/>
              <a:t>. Test final de verificare a cunoștințelor</a:t>
            </a:r>
            <a:endParaRPr lang="ro-RO" sz="1600" dirty="0"/>
          </a:p>
          <a:p>
            <a:endParaRPr lang="ro-RO" dirty="0"/>
          </a:p>
        </p:txBody>
      </p:sp>
    </p:spTree>
    <p:extLst>
      <p:ext uri="{BB962C8B-B14F-4D97-AF65-F5344CB8AC3E}">
        <p14:creationId xmlns:p14="http://schemas.microsoft.com/office/powerpoint/2010/main" val="96394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sz="3600" dirty="0" err="1"/>
              <a:t>Modul</a:t>
            </a:r>
            <a:r>
              <a:rPr sz="3600" dirty="0"/>
              <a:t> </a:t>
            </a:r>
            <a:r>
              <a:rPr sz="3600" dirty="0" err="1"/>
              <a:t>Gestiune</a:t>
            </a:r>
            <a:r>
              <a:rPr sz="3600" dirty="0"/>
              <a:t> </a:t>
            </a:r>
            <a:r>
              <a:rPr sz="3600" dirty="0" err="1"/>
              <a:t>Drumuri</a:t>
            </a:r>
            <a:r>
              <a:rPr lang="ro-RO" sz="3600" dirty="0"/>
              <a:t/>
            </a:r>
            <a:br>
              <a:rPr lang="ro-RO" sz="3600" dirty="0"/>
            </a:br>
            <a:r>
              <a:rPr lang="ro-RO" sz="3600" dirty="0"/>
              <a:t/>
            </a:r>
            <a:br>
              <a:rPr lang="ro-RO" sz="3600" dirty="0"/>
            </a:br>
            <a:endParaRPr sz="3600" dirty="0"/>
          </a:p>
        </p:txBody>
      </p:sp>
      <p:sp>
        <p:nvSpPr>
          <p:cNvPr id="3" name="Content Placeholder 2"/>
          <p:cNvSpPr>
            <a:spLocks noGrp="1"/>
          </p:cNvSpPr>
          <p:nvPr>
            <p:ph idx="1"/>
          </p:nvPr>
        </p:nvSpPr>
        <p:spPr>
          <a:xfrm>
            <a:off x="457200" y="1604791"/>
            <a:ext cx="8229600" cy="3925677"/>
          </a:xfrm>
        </p:spPr>
        <p:txBody>
          <a:bodyPr>
            <a:normAutofit/>
          </a:bodyPr>
          <a:lstStyle/>
          <a:p>
            <a:pPr marL="0" indent="0">
              <a:buNone/>
            </a:pPr>
            <a:endParaRPr lang="ro-RO" sz="1600" dirty="0"/>
          </a:p>
          <a:p>
            <a:pPr marL="0" indent="0">
              <a:buNone/>
            </a:pPr>
            <a:r>
              <a:rPr lang="ro-RO" sz="1600" dirty="0"/>
              <a:t>În acest modul se gestionează operațiunile posibile asupra unui drum:</a:t>
            </a:r>
          </a:p>
          <a:p>
            <a:pPr marL="0" indent="0">
              <a:buNone/>
            </a:pPr>
            <a:endParaRPr lang="ro-RO" sz="1600" dirty="0"/>
          </a:p>
          <a:p>
            <a:pPr lvl="0"/>
            <a:r>
              <a:rPr lang="ro-RO" sz="1600" dirty="0">
                <a:hlinkClick r:id="rId2"/>
              </a:rPr>
              <a:t>Creare drum </a:t>
            </a:r>
            <a:r>
              <a:rPr lang="ro-RO" sz="1600" dirty="0"/>
              <a:t>– introducerea unui drum nou în RENNS, cu vectorizare și document legal.</a:t>
            </a:r>
          </a:p>
          <a:p>
            <a:pPr lvl="0"/>
            <a:r>
              <a:rPr lang="ro-RO" sz="1600" dirty="0">
                <a:hlinkClick r:id="rId3"/>
              </a:rPr>
              <a:t>Modificare  atribute descriptive drum </a:t>
            </a:r>
            <a:r>
              <a:rPr lang="ro-RO" sz="1600" dirty="0"/>
              <a:t>– schimbarea numelui sau a categoriei străzii.</a:t>
            </a:r>
          </a:p>
          <a:p>
            <a:pPr lvl="0"/>
            <a:r>
              <a:rPr lang="ro-RO" sz="1600" dirty="0">
                <a:hlinkClick r:id="rId4"/>
              </a:rPr>
              <a:t>Modificare geometrie drum </a:t>
            </a:r>
            <a:r>
              <a:rPr lang="ro-RO" sz="1600" dirty="0"/>
              <a:t>– ajustarea traseului străzii pe hartă.</a:t>
            </a:r>
          </a:p>
          <a:p>
            <a:pPr lvl="0"/>
            <a:r>
              <a:rPr lang="ro-RO" sz="1600" dirty="0">
                <a:hlinkClick r:id="rId5"/>
              </a:rPr>
              <a:t>Dezmembrare drum </a:t>
            </a:r>
            <a:r>
              <a:rPr lang="ro-RO" sz="1600" dirty="0"/>
              <a:t>– împărțirea unui drum în două sau mai multe drumuri distincte.</a:t>
            </a:r>
          </a:p>
          <a:p>
            <a:pPr lvl="0"/>
            <a:r>
              <a:rPr lang="ro-RO" sz="1600" dirty="0">
                <a:hlinkClick r:id="rId6"/>
              </a:rPr>
              <a:t>Comasare drumuri </a:t>
            </a:r>
            <a:r>
              <a:rPr lang="ro-RO" sz="1600" dirty="0"/>
              <a:t>– unirea a două sau mai multe drumuri într-unul singur.</a:t>
            </a:r>
          </a:p>
          <a:p>
            <a:pPr lvl="0"/>
            <a:r>
              <a:rPr lang="ro-RO" sz="1600" dirty="0">
                <a:hlinkClick r:id="rId7"/>
              </a:rPr>
              <a:t>Desființare drum </a:t>
            </a:r>
            <a:r>
              <a:rPr lang="ro-RO" sz="1600" dirty="0"/>
              <a:t>– eliminarea unui drum din registru, pe baza documentului legal.</a:t>
            </a:r>
            <a:endParaRPr lang="en-US" sz="1600" dirty="0"/>
          </a:p>
          <a:p>
            <a:pPr lvl="0"/>
            <a:endParaRPr lang="en-US" sz="1600" dirty="0"/>
          </a:p>
          <a:p>
            <a:pPr lvl="0"/>
            <a:r>
              <a:rPr lang="en-US" sz="1600" dirty="0" err="1"/>
              <a:t>Toate</a:t>
            </a:r>
            <a:r>
              <a:rPr lang="en-US" sz="1600" dirty="0"/>
              <a:t> </a:t>
            </a:r>
            <a:r>
              <a:rPr lang="en-US" sz="1600" dirty="0" err="1"/>
              <a:t>tutorialele</a:t>
            </a:r>
            <a:r>
              <a:rPr lang="en-US" sz="1600" dirty="0"/>
              <a:t> se pot consulta pe </a:t>
            </a:r>
            <a:r>
              <a:rPr lang="en-US" sz="1600" dirty="0" err="1"/>
              <a:t>canalul</a:t>
            </a:r>
            <a:r>
              <a:rPr lang="en-US" sz="1600" dirty="0"/>
              <a:t> de </a:t>
            </a:r>
            <a:r>
              <a:rPr lang="en-US" sz="1600" dirty="0" err="1"/>
              <a:t>youtube</a:t>
            </a:r>
            <a:r>
              <a:rPr lang="en-US" sz="1600" dirty="0"/>
              <a:t> al ANCPI</a:t>
            </a:r>
            <a:endParaRPr lang="ro-RO" sz="1600" dirty="0"/>
          </a:p>
          <a:p>
            <a:pPr lvl="0"/>
            <a:endParaRPr lang="ro-RO" sz="1600" dirty="0"/>
          </a:p>
          <a:p>
            <a:pPr lvl="0"/>
            <a:endParaRPr lang="ro-RO" sz="1600" dirty="0"/>
          </a:p>
        </p:txBody>
      </p:sp>
    </p:spTree>
    <p:extLst>
      <p:ext uri="{BB962C8B-B14F-4D97-AF65-F5344CB8AC3E}">
        <p14:creationId xmlns:p14="http://schemas.microsoft.com/office/powerpoint/2010/main" val="2242903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600" dirty="0"/>
              <a:t>Exemplu: flux c</a:t>
            </a:r>
            <a:r>
              <a:rPr sz="3600" dirty="0" err="1"/>
              <a:t>reare</a:t>
            </a:r>
            <a:r>
              <a:rPr sz="3600" dirty="0"/>
              <a:t> drum</a:t>
            </a:r>
            <a:r>
              <a:rPr lang="ro-RO" sz="3600" dirty="0"/>
              <a:t/>
            </a:r>
            <a:br>
              <a:rPr lang="ro-RO" sz="3600" dirty="0"/>
            </a:br>
            <a:r>
              <a:rPr lang="ro-RO" sz="3600" dirty="0"/>
              <a:t/>
            </a:r>
            <a:br>
              <a:rPr lang="ro-RO" sz="3600" dirty="0"/>
            </a:br>
            <a:r>
              <a:rPr lang="ro-RO" sz="3600" dirty="0"/>
              <a:t/>
            </a:r>
            <a:br>
              <a:rPr lang="ro-RO" sz="3600" dirty="0"/>
            </a:br>
            <a:endParaRPr sz="3600" dirty="0"/>
          </a:p>
        </p:txBody>
      </p:sp>
      <p:sp>
        <p:nvSpPr>
          <p:cNvPr id="3" name="Content Placeholder 2"/>
          <p:cNvSpPr>
            <a:spLocks noGrp="1"/>
          </p:cNvSpPr>
          <p:nvPr>
            <p:ph idx="1"/>
          </p:nvPr>
        </p:nvSpPr>
        <p:spPr>
          <a:xfrm>
            <a:off x="457200" y="2151044"/>
            <a:ext cx="8229600" cy="3302306"/>
          </a:xfrm>
        </p:spPr>
        <p:txBody>
          <a:bodyPr>
            <a:normAutofit/>
          </a:bodyPr>
          <a:lstStyle/>
          <a:p>
            <a:pPr lvl="0"/>
            <a:r>
              <a:rPr lang="ro-RO" sz="1600" dirty="0"/>
              <a:t>Accesați meniul Gestiune drumuri → Adaugă acțiune nouă → Creare.</a:t>
            </a:r>
          </a:p>
          <a:p>
            <a:pPr lvl="0"/>
            <a:r>
              <a:rPr lang="ro-RO" sz="1600" dirty="0"/>
              <a:t>Completați formularul:</a:t>
            </a:r>
          </a:p>
          <a:p>
            <a:pPr lvl="1"/>
            <a:r>
              <a:rPr lang="ro-RO" sz="1600" dirty="0"/>
              <a:t>Județ, UAT, Localitate</a:t>
            </a:r>
          </a:p>
          <a:p>
            <a:pPr lvl="1"/>
            <a:r>
              <a:rPr lang="ro-RO" sz="1600" dirty="0"/>
              <a:t>Tip drum (stradă, alee, bulevard etc.)</a:t>
            </a:r>
          </a:p>
          <a:p>
            <a:pPr lvl="1"/>
            <a:r>
              <a:rPr lang="ro-RO" sz="1600" dirty="0"/>
              <a:t>Denumire drum (prefix + nume + sufix)</a:t>
            </a:r>
          </a:p>
          <a:p>
            <a:pPr lvl="1"/>
            <a:r>
              <a:rPr lang="ro-RO" sz="1600" dirty="0"/>
              <a:t>Tip teren (intravilan/extravilan)</a:t>
            </a:r>
          </a:p>
          <a:p>
            <a:pPr lvl="1"/>
            <a:r>
              <a:rPr lang="ro-RO" sz="1600" dirty="0"/>
              <a:t>Document legal obligatoriu (ex. HCL)</a:t>
            </a:r>
          </a:p>
          <a:p>
            <a:pPr lvl="1"/>
            <a:r>
              <a:rPr lang="ro-RO" sz="1600" dirty="0"/>
              <a:t>Stradă de început și stradă de sfârșit (intersecțiile cap</a:t>
            </a:r>
            <a:r>
              <a:rPr lang="en-US" sz="1600" dirty="0" err="1"/>
              <a:t>etelor</a:t>
            </a:r>
            <a:r>
              <a:rPr lang="ro-RO" sz="1600" dirty="0"/>
              <a:t> drumului</a:t>
            </a:r>
            <a:r>
              <a:rPr lang="en-US" sz="1600" dirty="0"/>
              <a:t> cu </a:t>
            </a:r>
            <a:r>
              <a:rPr lang="en-US" sz="1600" dirty="0" err="1"/>
              <a:t>alte</a:t>
            </a:r>
            <a:r>
              <a:rPr lang="en-US" sz="1600" dirty="0"/>
              <a:t> </a:t>
            </a:r>
            <a:r>
              <a:rPr lang="en-US" sz="1600" dirty="0" err="1"/>
              <a:t>drumuri</a:t>
            </a:r>
            <a:r>
              <a:rPr lang="ro-RO" sz="1600" dirty="0"/>
              <a:t>)</a:t>
            </a:r>
          </a:p>
          <a:p>
            <a:pPr lvl="0"/>
            <a:r>
              <a:rPr lang="ro-RO" sz="1600" dirty="0"/>
              <a:t>Vectorizați tronsonul pe hartă (se pot adăuga mai multe tronsoane).</a:t>
            </a:r>
          </a:p>
          <a:p>
            <a:pPr lvl="0"/>
            <a:r>
              <a:rPr lang="ro-RO" sz="1600" dirty="0"/>
              <a:t>Salvați schița sau trimiteți spre procesare.</a:t>
            </a:r>
          </a:p>
          <a:p>
            <a:pPr>
              <a:defRPr sz="1800"/>
            </a:pPr>
            <a:endParaRPr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Acțiuni Gestiune Drumuri</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677538" y="1775964"/>
            <a:ext cx="7510332" cy="3809588"/>
          </a:xfrm>
          <a:prstGeom prst="rect">
            <a:avLst/>
          </a:prstGeom>
        </p:spPr>
      </p:pic>
    </p:spTree>
    <p:extLst>
      <p:ext uri="{BB962C8B-B14F-4D97-AF65-F5344CB8AC3E}">
        <p14:creationId xmlns:p14="http://schemas.microsoft.com/office/powerpoint/2010/main" val="1716010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Formular drum nou</a:t>
            </a:r>
            <a:br>
              <a:rPr lang="ro-RO" sz="3200" dirty="0"/>
            </a:br>
            <a:r>
              <a:rPr lang="ro-RO" sz="3200" dirty="0"/>
              <a:t/>
            </a:r>
            <a:br>
              <a:rPr lang="ro-RO" sz="3200" dirty="0"/>
            </a:br>
            <a:endParaRPr lang="ro-RO" sz="3200" dirty="0"/>
          </a:p>
        </p:txBody>
      </p:sp>
      <p:pic>
        <p:nvPicPr>
          <p:cNvPr id="4" name="Content Placeholder 3"/>
          <p:cNvPicPr>
            <a:picLocks noGrp="1"/>
          </p:cNvPicPr>
          <p:nvPr>
            <p:ph idx="1"/>
          </p:nvPr>
        </p:nvPicPr>
        <p:blipFill>
          <a:blip r:embed="rId2"/>
          <a:stretch>
            <a:fillRect/>
          </a:stretch>
        </p:blipFill>
        <p:spPr>
          <a:xfrm>
            <a:off x="1821416" y="1192576"/>
            <a:ext cx="5126593" cy="4525963"/>
          </a:xfrm>
          <a:prstGeom prst="rect">
            <a:avLst/>
          </a:prstGeom>
        </p:spPr>
      </p:pic>
    </p:spTree>
    <p:extLst>
      <p:ext uri="{BB962C8B-B14F-4D97-AF65-F5344CB8AC3E}">
        <p14:creationId xmlns:p14="http://schemas.microsoft.com/office/powerpoint/2010/main" val="70410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Mai multe tronsoane</a:t>
            </a:r>
            <a:br>
              <a:rPr lang="ro-RO" sz="3200" dirty="0"/>
            </a:br>
            <a:endParaRPr lang="ro-RO" sz="3200" dirty="0"/>
          </a:p>
        </p:txBody>
      </p:sp>
      <p:pic>
        <p:nvPicPr>
          <p:cNvPr id="5" name="Picture 4"/>
          <p:cNvPicPr>
            <a:picLocks noChangeAspect="1"/>
          </p:cNvPicPr>
          <p:nvPr/>
        </p:nvPicPr>
        <p:blipFill>
          <a:blip r:embed="rId3"/>
          <a:stretch>
            <a:fillRect/>
          </a:stretch>
        </p:blipFill>
        <p:spPr>
          <a:xfrm>
            <a:off x="1101688" y="2305050"/>
            <a:ext cx="6304000" cy="2500410"/>
          </a:xfrm>
          <a:prstGeom prst="rect">
            <a:avLst/>
          </a:prstGeom>
        </p:spPr>
      </p:pic>
    </p:spTree>
    <p:extLst>
      <p:ext uri="{BB962C8B-B14F-4D97-AF65-F5344CB8AC3E}">
        <p14:creationId xmlns:p14="http://schemas.microsoft.com/office/powerpoint/2010/main" val="1067151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Drumul Vectorizat</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2425180" y="1585646"/>
            <a:ext cx="3920537" cy="3874216"/>
          </a:xfrm>
          <a:prstGeom prst="rect">
            <a:avLst/>
          </a:prstGeom>
        </p:spPr>
      </p:pic>
    </p:spTree>
    <p:extLst>
      <p:ext uri="{BB962C8B-B14F-4D97-AF65-F5344CB8AC3E}">
        <p14:creationId xmlns:p14="http://schemas.microsoft.com/office/powerpoint/2010/main" val="3089215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Salvez sau trimit spre procesare</a:t>
            </a:r>
            <a:br>
              <a:rPr lang="ro-RO" sz="3200" dirty="0"/>
            </a:br>
            <a:r>
              <a:rPr lang="ro-RO" sz="3200" dirty="0"/>
              <a:t/>
            </a:r>
            <a:br>
              <a:rPr lang="ro-RO" sz="3200" dirty="0"/>
            </a:br>
            <a:r>
              <a:rPr lang="ro-RO" sz="3200" dirty="0"/>
              <a:t/>
            </a:r>
            <a:br>
              <a:rPr lang="ro-RO" sz="3200" dirty="0"/>
            </a:br>
            <a:endParaRPr lang="ro-RO" sz="3200" dirty="0"/>
          </a:p>
        </p:txBody>
      </p:sp>
      <p:pic>
        <p:nvPicPr>
          <p:cNvPr id="4" name="Picture 3"/>
          <p:cNvPicPr>
            <a:picLocks noChangeAspect="1"/>
          </p:cNvPicPr>
          <p:nvPr/>
        </p:nvPicPr>
        <p:blipFill>
          <a:blip r:embed="rId2"/>
          <a:stretch>
            <a:fillRect/>
          </a:stretch>
        </p:blipFill>
        <p:spPr>
          <a:xfrm>
            <a:off x="554056" y="2015572"/>
            <a:ext cx="7994694" cy="3107271"/>
          </a:xfrm>
          <a:prstGeom prst="rect">
            <a:avLst/>
          </a:prstGeom>
        </p:spPr>
      </p:pic>
    </p:spTree>
    <p:extLst>
      <p:ext uri="{BB962C8B-B14F-4D97-AF65-F5344CB8AC3E}">
        <p14:creationId xmlns:p14="http://schemas.microsoft.com/office/powerpoint/2010/main" val="1952125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Trimite spre procesare</a:t>
            </a:r>
            <a:br>
              <a:rPr lang="ro-RO" sz="3200" dirty="0"/>
            </a:br>
            <a:endParaRPr lang="ro-RO" sz="3200" dirty="0"/>
          </a:p>
        </p:txBody>
      </p:sp>
      <p:pic>
        <p:nvPicPr>
          <p:cNvPr id="4" name="Picture 3"/>
          <p:cNvPicPr>
            <a:picLocks noChangeAspect="1"/>
          </p:cNvPicPr>
          <p:nvPr/>
        </p:nvPicPr>
        <p:blipFill>
          <a:blip r:embed="rId3"/>
          <a:stretch>
            <a:fillRect/>
          </a:stretch>
        </p:blipFill>
        <p:spPr>
          <a:xfrm>
            <a:off x="611910" y="1649665"/>
            <a:ext cx="7584863" cy="2988436"/>
          </a:xfrm>
          <a:prstGeom prst="rect">
            <a:avLst/>
          </a:prstGeom>
        </p:spPr>
      </p:pic>
    </p:spTree>
    <p:extLst>
      <p:ext uri="{BB962C8B-B14F-4D97-AF65-F5344CB8AC3E}">
        <p14:creationId xmlns:p14="http://schemas.microsoft.com/office/powerpoint/2010/main" val="2175075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Aprob sau Refuz</a:t>
            </a:r>
            <a:br>
              <a:rPr lang="ro-RO" sz="3200" dirty="0"/>
            </a:br>
            <a:endParaRPr lang="ro-RO" sz="3200" dirty="0"/>
          </a:p>
        </p:txBody>
      </p:sp>
      <p:pic>
        <p:nvPicPr>
          <p:cNvPr id="4" name="Content Placeholder 3"/>
          <p:cNvPicPr>
            <a:picLocks noGrp="1" noChangeAspect="1"/>
          </p:cNvPicPr>
          <p:nvPr>
            <p:ph idx="1"/>
          </p:nvPr>
        </p:nvPicPr>
        <p:blipFill>
          <a:blip r:embed="rId3"/>
          <a:stretch>
            <a:fillRect/>
          </a:stretch>
        </p:blipFill>
        <p:spPr>
          <a:xfrm>
            <a:off x="1167201" y="1600200"/>
            <a:ext cx="6809597" cy="4525963"/>
          </a:xfrm>
          <a:prstGeom prst="rect">
            <a:avLst/>
          </a:prstGeom>
        </p:spPr>
      </p:pic>
    </p:spTree>
    <p:extLst>
      <p:ext uri="{BB962C8B-B14F-4D97-AF65-F5344CB8AC3E}">
        <p14:creationId xmlns:p14="http://schemas.microsoft.com/office/powerpoint/2010/main" val="3135048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Motivul respingerii</a:t>
            </a:r>
            <a:br>
              <a:rPr lang="ro-RO" sz="3200" dirty="0"/>
            </a:br>
            <a:endParaRPr lang="ro-RO" sz="3200" dirty="0"/>
          </a:p>
        </p:txBody>
      </p:sp>
      <p:pic>
        <p:nvPicPr>
          <p:cNvPr id="5" name="Content Placeholder 4"/>
          <p:cNvPicPr>
            <a:picLocks noGrp="1" noChangeAspect="1"/>
          </p:cNvPicPr>
          <p:nvPr>
            <p:ph idx="1"/>
          </p:nvPr>
        </p:nvPicPr>
        <p:blipFill>
          <a:blip r:embed="rId3"/>
          <a:stretch>
            <a:fillRect/>
          </a:stretch>
        </p:blipFill>
        <p:spPr>
          <a:xfrm>
            <a:off x="457200" y="3873968"/>
            <a:ext cx="8229600" cy="1718748"/>
          </a:xfrm>
          <a:prstGeom prst="rect">
            <a:avLst/>
          </a:prstGeom>
        </p:spPr>
      </p:pic>
      <p:pic>
        <p:nvPicPr>
          <p:cNvPr id="4" name="Picture 3"/>
          <p:cNvPicPr>
            <a:picLocks noChangeAspect="1"/>
          </p:cNvPicPr>
          <p:nvPr/>
        </p:nvPicPr>
        <p:blipFill>
          <a:blip r:embed="rId4"/>
          <a:stretch>
            <a:fillRect/>
          </a:stretch>
        </p:blipFill>
        <p:spPr>
          <a:xfrm>
            <a:off x="1900237" y="1604926"/>
            <a:ext cx="5040389" cy="2081754"/>
          </a:xfrm>
          <a:prstGeom prst="rect">
            <a:avLst/>
          </a:prstGeom>
        </p:spPr>
      </p:pic>
    </p:spTree>
    <p:extLst>
      <p:ext uri="{BB962C8B-B14F-4D97-AF65-F5344CB8AC3E}">
        <p14:creationId xmlns:p14="http://schemas.microsoft.com/office/powerpoint/2010/main" val="7029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Portal-u</a:t>
            </a:r>
            <a:r>
              <a:rPr lang="en-US" sz="3200" dirty="0"/>
              <a:t>l </a:t>
            </a:r>
            <a:r>
              <a:rPr lang="ro-RO" sz="3200" dirty="0"/>
              <a:t>RENNS</a:t>
            </a:r>
            <a:endParaRPr sz="3200" dirty="0"/>
          </a:p>
        </p:txBody>
      </p:sp>
      <p:sp>
        <p:nvSpPr>
          <p:cNvPr id="3" name="Content Placeholder 2"/>
          <p:cNvSpPr>
            <a:spLocks noGrp="1"/>
          </p:cNvSpPr>
          <p:nvPr>
            <p:ph idx="1"/>
          </p:nvPr>
        </p:nvSpPr>
        <p:spPr/>
        <p:txBody>
          <a:bodyPr/>
          <a:lstStyle/>
          <a:p>
            <a:pPr marL="0" indent="0">
              <a:buNone/>
              <a:defRPr sz="1800"/>
            </a:pPr>
            <a:endParaRPr lang="ro-RO" dirty="0"/>
          </a:p>
          <a:p>
            <a:pPr>
              <a:defRPr sz="1800"/>
            </a:pPr>
            <a:endParaRPr lang="ro-RO" sz="1600" dirty="0"/>
          </a:p>
        </p:txBody>
      </p:sp>
      <p:pic>
        <p:nvPicPr>
          <p:cNvPr id="5" name="Picture 4"/>
          <p:cNvPicPr>
            <a:picLocks noChangeAspect="1"/>
          </p:cNvPicPr>
          <p:nvPr/>
        </p:nvPicPr>
        <p:blipFill>
          <a:blip r:embed="rId3"/>
          <a:stretch>
            <a:fillRect/>
          </a:stretch>
        </p:blipFill>
        <p:spPr>
          <a:xfrm>
            <a:off x="655503" y="1417638"/>
            <a:ext cx="7524520" cy="434858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Aprobă drumul</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1757190" y="1763310"/>
            <a:ext cx="5629620" cy="3944438"/>
          </a:xfrm>
          <a:prstGeom prst="rect">
            <a:avLst/>
          </a:prstGeom>
        </p:spPr>
      </p:pic>
    </p:spTree>
    <p:extLst>
      <p:ext uri="{BB962C8B-B14F-4D97-AF65-F5344CB8AC3E}">
        <p14:creationId xmlns:p14="http://schemas.microsoft.com/office/powerpoint/2010/main" val="2113376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Publică drumul</a:t>
            </a:r>
          </a:p>
        </p:txBody>
      </p:sp>
      <p:pic>
        <p:nvPicPr>
          <p:cNvPr id="5" name="Picture 4"/>
          <p:cNvPicPr>
            <a:picLocks noChangeAspect="1"/>
          </p:cNvPicPr>
          <p:nvPr/>
        </p:nvPicPr>
        <p:blipFill>
          <a:blip r:embed="rId2"/>
          <a:stretch>
            <a:fillRect/>
          </a:stretch>
        </p:blipFill>
        <p:spPr>
          <a:xfrm>
            <a:off x="957967" y="2008170"/>
            <a:ext cx="7228065" cy="3136708"/>
          </a:xfrm>
          <a:prstGeom prst="rect">
            <a:avLst/>
          </a:prstGeom>
        </p:spPr>
      </p:pic>
    </p:spTree>
    <p:extLst>
      <p:ext uri="{BB962C8B-B14F-4D97-AF65-F5344CB8AC3E}">
        <p14:creationId xmlns:p14="http://schemas.microsoft.com/office/powerpoint/2010/main" val="2590778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Drum Publicat</a:t>
            </a:r>
          </a:p>
        </p:txBody>
      </p:sp>
      <p:pic>
        <p:nvPicPr>
          <p:cNvPr id="6" name="Content Placeholder 5"/>
          <p:cNvPicPr>
            <a:picLocks noGrp="1" noChangeAspect="1"/>
          </p:cNvPicPr>
          <p:nvPr>
            <p:ph idx="1"/>
          </p:nvPr>
        </p:nvPicPr>
        <p:blipFill>
          <a:blip r:embed="rId3"/>
          <a:stretch>
            <a:fillRect/>
          </a:stretch>
        </p:blipFill>
        <p:spPr>
          <a:xfrm>
            <a:off x="1624988" y="1787725"/>
            <a:ext cx="6134106" cy="3291051"/>
          </a:xfrm>
          <a:prstGeom prst="rect">
            <a:avLst/>
          </a:prstGeom>
        </p:spPr>
      </p:pic>
    </p:spTree>
    <p:extLst>
      <p:ext uri="{BB962C8B-B14F-4D97-AF65-F5344CB8AC3E}">
        <p14:creationId xmlns:p14="http://schemas.microsoft.com/office/powerpoint/2010/main" val="4124167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997" y="207753"/>
            <a:ext cx="8521547" cy="805015"/>
          </a:xfrm>
        </p:spPr>
        <p:txBody>
          <a:bodyPr>
            <a:normAutofit fontScale="90000"/>
          </a:bodyPr>
          <a:lstStyle/>
          <a:p>
            <a:pPr algn="l"/>
            <a:r>
              <a:rPr lang="ro-RO" dirty="0"/>
              <a:t/>
            </a:r>
            <a:br>
              <a:rPr lang="ro-RO" dirty="0"/>
            </a:br>
            <a:r>
              <a:rPr lang="ro-RO" dirty="0"/>
              <a:t/>
            </a:r>
            <a:br>
              <a:rPr lang="ro-RO" dirty="0"/>
            </a:br>
            <a:r>
              <a:rPr lang="ro-RO" dirty="0"/>
              <a:t/>
            </a:r>
            <a:br>
              <a:rPr lang="ro-RO" dirty="0"/>
            </a:br>
            <a:r>
              <a:rPr sz="3600" dirty="0" err="1"/>
              <a:t>Modul</a:t>
            </a:r>
            <a:r>
              <a:rPr sz="3600" dirty="0"/>
              <a:t> </a:t>
            </a:r>
            <a:r>
              <a:rPr sz="3600" dirty="0" err="1"/>
              <a:t>Gestiune</a:t>
            </a:r>
            <a:r>
              <a:rPr sz="3600" dirty="0"/>
              <a:t> </a:t>
            </a:r>
            <a:r>
              <a:rPr sz="3600" dirty="0" err="1"/>
              <a:t>Numere</a:t>
            </a:r>
            <a:r>
              <a:rPr sz="3600" dirty="0"/>
              <a:t> Administrative</a:t>
            </a:r>
            <a:r>
              <a:rPr lang="ro-RO" sz="3600" dirty="0"/>
              <a:t/>
            </a:r>
            <a:br>
              <a:rPr lang="ro-RO" sz="3600" dirty="0"/>
            </a:br>
            <a:r>
              <a:rPr lang="ro-RO" sz="3600" dirty="0"/>
              <a:t/>
            </a:r>
            <a:br>
              <a:rPr lang="ro-RO" sz="3600" dirty="0"/>
            </a:br>
            <a:r>
              <a:rPr lang="ro-RO" sz="3600" dirty="0"/>
              <a:t/>
            </a:r>
            <a:br>
              <a:rPr lang="ro-RO" sz="3600" dirty="0"/>
            </a:br>
            <a:endParaRPr sz="3600" dirty="0"/>
          </a:p>
        </p:txBody>
      </p:sp>
      <p:sp>
        <p:nvSpPr>
          <p:cNvPr id="3" name="Content Placeholder 2"/>
          <p:cNvSpPr>
            <a:spLocks noGrp="1"/>
          </p:cNvSpPr>
          <p:nvPr>
            <p:ph idx="1"/>
          </p:nvPr>
        </p:nvSpPr>
        <p:spPr>
          <a:xfrm>
            <a:off x="324997" y="2250196"/>
            <a:ext cx="8229600" cy="3731964"/>
          </a:xfrm>
        </p:spPr>
        <p:txBody>
          <a:bodyPr>
            <a:normAutofit/>
          </a:bodyPr>
          <a:lstStyle/>
          <a:p>
            <a:pPr marL="0" indent="0" algn="just">
              <a:buNone/>
              <a:defRPr sz="1800"/>
            </a:pPr>
            <a:r>
              <a:rPr lang="ro-RO" sz="1800" dirty="0"/>
              <a:t>	</a:t>
            </a:r>
            <a:r>
              <a:rPr lang="ro-RO" sz="1600" dirty="0"/>
              <a:t>Modul </a:t>
            </a:r>
            <a:r>
              <a:rPr lang="ro-RO" sz="1600" b="1" dirty="0"/>
              <a:t>Gestiune Numere Administrative</a:t>
            </a:r>
            <a:r>
              <a:rPr lang="ro-RO" sz="1600" dirty="0"/>
              <a:t> este zona din RENNS în care se creează, se modifică, se mută, se </a:t>
            </a:r>
            <a:r>
              <a:rPr lang="ro-RO" sz="1600" dirty="0" err="1"/>
              <a:t>impart</a:t>
            </a:r>
            <a:r>
              <a:rPr lang="en-US" sz="1600" dirty="0"/>
              <a:t> (</a:t>
            </a:r>
            <a:r>
              <a:rPr lang="en-US" sz="1600" dirty="0" err="1"/>
              <a:t>dezmembreaza</a:t>
            </a:r>
            <a:r>
              <a:rPr lang="en-US" sz="1600" dirty="0"/>
              <a:t>)</a:t>
            </a:r>
            <a:r>
              <a:rPr lang="ro-RO" sz="1600" dirty="0"/>
              <a:t>, se unesc</a:t>
            </a:r>
            <a:r>
              <a:rPr lang="en-US" sz="1600" dirty="0"/>
              <a:t> (</a:t>
            </a:r>
            <a:r>
              <a:rPr lang="en-US" sz="1600" dirty="0" err="1"/>
              <a:t>comaseaza</a:t>
            </a:r>
            <a:r>
              <a:rPr lang="en-US" sz="1600" dirty="0"/>
              <a:t>)</a:t>
            </a:r>
            <a:r>
              <a:rPr lang="ro-RO" sz="1600" dirty="0"/>
              <a:t> sau se desființează </a:t>
            </a:r>
            <a:r>
              <a:rPr lang="ro-RO" sz="1600" b="1" dirty="0"/>
              <a:t>numerele administrative asociate drumurilor</a:t>
            </a:r>
            <a:r>
              <a:rPr lang="ro-RO" sz="1600" dirty="0"/>
              <a:t>. Este, practic, instrumentul prin care UAT‑ul își gestionează adresele oficiale.</a:t>
            </a:r>
          </a:p>
          <a:p>
            <a:pPr marL="0" indent="0" algn="just">
              <a:buNone/>
            </a:pPr>
            <a:r>
              <a:rPr lang="ro-RO" sz="1600" dirty="0"/>
              <a:t>Rolurile sunt clare:</a:t>
            </a:r>
          </a:p>
          <a:p>
            <a:pPr lvl="0" algn="just"/>
            <a:r>
              <a:rPr lang="ro-RO" sz="1600" dirty="0"/>
              <a:t>Referentul introduce și pregătește acțiunile (date, documente, poziționare pe hartă).</a:t>
            </a:r>
          </a:p>
          <a:p>
            <a:pPr lvl="0" algn="just"/>
            <a:r>
              <a:rPr lang="ro-RO" sz="1600" dirty="0"/>
              <a:t>Supervizorul verifică unicitatea, poziția, documentele și aprobă sau respinge acțiunea, apoi o publică.</a:t>
            </a:r>
          </a:p>
          <a:p>
            <a:pPr marL="0" indent="0" algn="just">
              <a:buNone/>
            </a:pPr>
            <a:r>
              <a:rPr lang="ro-RO" sz="1600" dirty="0"/>
              <a:t>Pe scurt, este modul în care se gestionează adresele oficiale ale localității, cu reguli stricte privind documentele legale, poziționarea pe hartă și coerența numerotării.</a:t>
            </a:r>
          </a:p>
          <a:p>
            <a:pPr algn="just">
              <a:defRPr sz="1800"/>
            </a:pPr>
            <a:endParaRPr sz="1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25" y="219553"/>
            <a:ext cx="8736376" cy="716881"/>
          </a:xfrm>
        </p:spPr>
        <p:txBody>
          <a:bodyPr>
            <a:normAutofit fontScale="90000"/>
          </a:bodyPr>
          <a:lstStyle/>
          <a:p>
            <a:pPr algn="l"/>
            <a:r>
              <a:rPr lang="ro-RO" dirty="0"/>
              <a:t/>
            </a:r>
            <a:br>
              <a:rPr lang="ro-RO" dirty="0"/>
            </a:br>
            <a:r>
              <a:rPr lang="ro-RO" dirty="0"/>
              <a:t/>
            </a:r>
            <a:br>
              <a:rPr lang="ro-RO" dirty="0"/>
            </a:br>
            <a:r>
              <a:rPr lang="ro-RO" dirty="0"/>
              <a:t/>
            </a:r>
            <a:br>
              <a:rPr lang="ro-RO" dirty="0"/>
            </a:br>
            <a:r>
              <a:rPr sz="3600" dirty="0" err="1"/>
              <a:t>Modul</a:t>
            </a:r>
            <a:r>
              <a:rPr sz="3600" dirty="0"/>
              <a:t> </a:t>
            </a:r>
            <a:r>
              <a:rPr sz="3600" dirty="0" err="1"/>
              <a:t>Gestiune</a:t>
            </a:r>
            <a:r>
              <a:rPr sz="3600" dirty="0"/>
              <a:t> </a:t>
            </a:r>
            <a:r>
              <a:rPr sz="3600" dirty="0" err="1"/>
              <a:t>Numere</a:t>
            </a:r>
            <a:r>
              <a:rPr sz="3600" dirty="0"/>
              <a:t> Administrative</a:t>
            </a:r>
            <a:r>
              <a:rPr lang="ro-RO" sz="3600" dirty="0"/>
              <a:t/>
            </a:r>
            <a:br>
              <a:rPr lang="ro-RO" sz="3600" dirty="0"/>
            </a:br>
            <a:r>
              <a:rPr lang="ro-RO" sz="3600" dirty="0"/>
              <a:t/>
            </a:r>
            <a:br>
              <a:rPr lang="ro-RO" sz="3600" dirty="0"/>
            </a:br>
            <a:r>
              <a:rPr lang="ro-RO" sz="3600" dirty="0"/>
              <a:t/>
            </a:r>
            <a:br>
              <a:rPr lang="ro-RO" sz="3600" dirty="0"/>
            </a:br>
            <a:endParaRPr sz="3600" dirty="0"/>
          </a:p>
        </p:txBody>
      </p:sp>
      <p:sp>
        <p:nvSpPr>
          <p:cNvPr id="3" name="Content Placeholder 2"/>
          <p:cNvSpPr>
            <a:spLocks noGrp="1"/>
          </p:cNvSpPr>
          <p:nvPr>
            <p:ph idx="1"/>
          </p:nvPr>
        </p:nvSpPr>
        <p:spPr>
          <a:xfrm>
            <a:off x="407625" y="2004286"/>
            <a:ext cx="8229600" cy="3019406"/>
          </a:xfrm>
        </p:spPr>
        <p:txBody>
          <a:bodyPr>
            <a:normAutofit fontScale="92500" lnSpcReduction="10000"/>
          </a:bodyPr>
          <a:lstStyle/>
          <a:p>
            <a:pPr marL="0" indent="0">
              <a:buNone/>
            </a:pPr>
            <a:r>
              <a:rPr lang="ro-RO" sz="1600" dirty="0"/>
              <a:t>Acest mod permite:</a:t>
            </a:r>
          </a:p>
          <a:p>
            <a:pPr marL="0" indent="0">
              <a:buNone/>
            </a:pPr>
            <a:endParaRPr lang="ro-RO" sz="1600" dirty="0"/>
          </a:p>
          <a:p>
            <a:pPr lvl="0"/>
            <a:r>
              <a:rPr lang="ro-RO" sz="1600" dirty="0">
                <a:hlinkClick r:id="rId2"/>
              </a:rPr>
              <a:t>crearea unui număr administrativ </a:t>
            </a:r>
            <a:r>
              <a:rPr lang="ro-RO" sz="1600" dirty="0"/>
              <a:t>nou, pe baza unui document legal și prin poziționare pe hartă,</a:t>
            </a:r>
          </a:p>
          <a:p>
            <a:pPr lvl="0"/>
            <a:r>
              <a:rPr lang="ro-RO" sz="1600" dirty="0">
                <a:hlinkClick r:id="rId3"/>
              </a:rPr>
              <a:t>modificarea atributelor unui număr </a:t>
            </a:r>
            <a:r>
              <a:rPr lang="ro-RO" sz="1600" dirty="0"/>
              <a:t>(ex.: schimbarea numărului sau a tipului),</a:t>
            </a:r>
          </a:p>
          <a:p>
            <a:pPr lvl="0"/>
            <a:r>
              <a:rPr lang="ro-RO" sz="1600" dirty="0">
                <a:hlinkClick r:id="rId4"/>
              </a:rPr>
              <a:t>corectare geometrie </a:t>
            </a:r>
            <a:r>
              <a:rPr lang="ro-RO" sz="1600" dirty="0"/>
              <a:t>(mutarea poziției pe hartă),</a:t>
            </a:r>
          </a:p>
          <a:p>
            <a:pPr lvl="0"/>
            <a:r>
              <a:rPr lang="ro-RO" sz="1600" dirty="0">
                <a:hlinkClick r:id="rId5"/>
              </a:rPr>
              <a:t>dezmembrarea unui număr în mai multe </a:t>
            </a:r>
            <a:r>
              <a:rPr lang="ro-RO" sz="1600" dirty="0"/>
              <a:t>(ex.: 10 → 10A și 10B),</a:t>
            </a:r>
          </a:p>
          <a:p>
            <a:pPr lvl="0"/>
            <a:r>
              <a:rPr lang="ro-RO" sz="1600" dirty="0">
                <a:hlinkClick r:id="rId6"/>
              </a:rPr>
              <a:t>comasarea mai multor numere </a:t>
            </a:r>
            <a:r>
              <a:rPr lang="ro-RO" sz="1600" dirty="0"/>
              <a:t>într-unul singur,</a:t>
            </a:r>
          </a:p>
          <a:p>
            <a:pPr lvl="0"/>
            <a:r>
              <a:rPr lang="ro-RO" sz="1600" dirty="0">
                <a:hlinkClick r:id="rId7"/>
              </a:rPr>
              <a:t>desființarea unui număr administrativ</a:t>
            </a:r>
            <a:r>
              <a:rPr lang="ro-RO" sz="1600" dirty="0"/>
              <a:t>.</a:t>
            </a:r>
          </a:p>
          <a:p>
            <a:pPr lvl="0"/>
            <a:endParaRPr lang="en-US" sz="1600" dirty="0"/>
          </a:p>
          <a:p>
            <a:pPr lvl="0"/>
            <a:endParaRPr lang="en-US" sz="1600" dirty="0"/>
          </a:p>
          <a:p>
            <a:pPr lvl="0"/>
            <a:r>
              <a:rPr lang="en-US" sz="1600" dirty="0" err="1"/>
              <a:t>Toate</a:t>
            </a:r>
            <a:r>
              <a:rPr lang="en-US" sz="1600" dirty="0"/>
              <a:t> </a:t>
            </a:r>
            <a:r>
              <a:rPr lang="en-US" sz="1600" dirty="0" err="1"/>
              <a:t>tutorialele</a:t>
            </a:r>
            <a:r>
              <a:rPr lang="en-US" sz="1600" dirty="0"/>
              <a:t> se pot consulta pe </a:t>
            </a:r>
            <a:r>
              <a:rPr lang="en-US" sz="1600" dirty="0" err="1"/>
              <a:t>canalul</a:t>
            </a:r>
            <a:r>
              <a:rPr lang="en-US" sz="1600" dirty="0"/>
              <a:t> de </a:t>
            </a:r>
            <a:r>
              <a:rPr lang="en-US" sz="1600" dirty="0" err="1"/>
              <a:t>youtube</a:t>
            </a:r>
            <a:r>
              <a:rPr lang="en-US" sz="1600" dirty="0"/>
              <a:t> al ANCPI</a:t>
            </a:r>
            <a:endParaRPr lang="ro-RO" sz="1600" dirty="0"/>
          </a:p>
          <a:p>
            <a:pPr marL="0" lvl="0" indent="0">
              <a:buNone/>
            </a:pPr>
            <a:endParaRPr lang="ro-RO" sz="1800" dirty="0"/>
          </a:p>
          <a:p>
            <a:pPr>
              <a:defRPr sz="1800"/>
            </a:pPr>
            <a:endParaRPr dirty="0"/>
          </a:p>
        </p:txBody>
      </p:sp>
    </p:spTree>
    <p:extLst>
      <p:ext uri="{BB962C8B-B14F-4D97-AF65-F5344CB8AC3E}">
        <p14:creationId xmlns:p14="http://schemas.microsoft.com/office/powerpoint/2010/main" val="3259314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73" y="29513"/>
            <a:ext cx="8642732" cy="962005"/>
          </a:xfrm>
        </p:spPr>
        <p:txBody>
          <a:bodyPr>
            <a:normAutofit fontScale="90000"/>
          </a:bodyPr>
          <a:lstStyle/>
          <a:p>
            <a:pPr algn="l"/>
            <a:r>
              <a:rPr lang="ro-RO" sz="3200" dirty="0"/>
              <a:t/>
            </a:r>
            <a:br>
              <a:rPr lang="ro-RO" sz="3200" dirty="0"/>
            </a:br>
            <a:r>
              <a:rPr lang="ro-RO" sz="3200" dirty="0"/>
              <a:t/>
            </a:r>
            <a:br>
              <a:rPr lang="ro-RO" sz="3200" dirty="0"/>
            </a:br>
            <a:r>
              <a:rPr lang="ro-RO" sz="3200" dirty="0"/>
              <a:t>Acțiuni gestionare numere administrative</a:t>
            </a:r>
            <a:br>
              <a:rPr lang="ro-RO" sz="3200" dirty="0"/>
            </a:br>
            <a:r>
              <a:rPr lang="ro-RO" sz="3200" dirty="0"/>
              <a:t/>
            </a:r>
            <a:br>
              <a:rPr lang="ro-RO" sz="3200" dirty="0"/>
            </a:br>
            <a:endParaRPr lang="ro-RO" sz="3200" dirty="0"/>
          </a:p>
        </p:txBody>
      </p:sp>
      <p:pic>
        <p:nvPicPr>
          <p:cNvPr id="5" name="Content Placeholder 4"/>
          <p:cNvPicPr>
            <a:picLocks noGrp="1" noChangeAspect="1"/>
          </p:cNvPicPr>
          <p:nvPr>
            <p:ph idx="1"/>
          </p:nvPr>
        </p:nvPicPr>
        <p:blipFill>
          <a:blip r:embed="rId2"/>
          <a:stretch>
            <a:fillRect/>
          </a:stretch>
        </p:blipFill>
        <p:spPr>
          <a:xfrm>
            <a:off x="1557685" y="1666302"/>
            <a:ext cx="6469304" cy="4712465"/>
          </a:xfrm>
          <a:prstGeom prst="rect">
            <a:avLst/>
          </a:prstGeom>
        </p:spPr>
      </p:pic>
    </p:spTree>
    <p:extLst>
      <p:ext uri="{BB962C8B-B14F-4D97-AF65-F5344CB8AC3E}">
        <p14:creationId xmlns:p14="http://schemas.microsoft.com/office/powerpoint/2010/main" val="257287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017"/>
            <a:ext cx="8229600" cy="581716"/>
          </a:xfrm>
        </p:spPr>
        <p:txBody>
          <a:bodyPr>
            <a:normAutofit fontScale="90000"/>
          </a:bodyPr>
          <a:lstStyle/>
          <a:p>
            <a:pPr algn="l"/>
            <a:r>
              <a:rPr lang="ro-RO" dirty="0"/>
              <a:t/>
            </a:r>
            <a:br>
              <a:rPr lang="ro-RO" dirty="0"/>
            </a:br>
            <a:r>
              <a:rPr lang="ro-RO" dirty="0"/>
              <a:t/>
            </a:r>
            <a:br>
              <a:rPr lang="ro-RO" dirty="0"/>
            </a:br>
            <a:r>
              <a:rPr lang="ro-RO" sz="3600" dirty="0"/>
              <a:t>Creare numere administrative</a:t>
            </a:r>
            <a:r>
              <a:rPr lang="ro-RO" dirty="0"/>
              <a:t/>
            </a:r>
            <a:br>
              <a:rPr lang="ro-RO" dirty="0"/>
            </a:br>
            <a:r>
              <a:rPr lang="ro-RO" sz="3600" dirty="0"/>
              <a:t> </a:t>
            </a:r>
            <a:r>
              <a:rPr lang="ro-RO" sz="3200" dirty="0"/>
              <a:t/>
            </a:r>
            <a:br>
              <a:rPr lang="ro-RO" sz="3200" dirty="0"/>
            </a:br>
            <a:endParaRPr sz="3600" dirty="0"/>
          </a:p>
        </p:txBody>
      </p:sp>
      <p:sp>
        <p:nvSpPr>
          <p:cNvPr id="3" name="Content Placeholder 2"/>
          <p:cNvSpPr>
            <a:spLocks noGrp="1"/>
          </p:cNvSpPr>
          <p:nvPr>
            <p:ph idx="1"/>
          </p:nvPr>
        </p:nvSpPr>
        <p:spPr>
          <a:xfrm>
            <a:off x="457200" y="2040875"/>
            <a:ext cx="8229600" cy="4293823"/>
          </a:xfrm>
        </p:spPr>
        <p:txBody>
          <a:bodyPr>
            <a:normAutofit fontScale="92500"/>
          </a:bodyPr>
          <a:lstStyle/>
          <a:p>
            <a:pPr lvl="0"/>
            <a:r>
              <a:rPr lang="ro-RO" sz="1900" dirty="0"/>
              <a:t>Dupa alegerea acțiunii alegeți drumul, localitatea, data de inceput, documentul </a:t>
            </a:r>
          </a:p>
          <a:p>
            <a:pPr marL="0" lvl="0" indent="0">
              <a:buNone/>
            </a:pPr>
            <a:r>
              <a:rPr lang="ro-RO" sz="1900" dirty="0"/>
              <a:t>legal și apoi executați clic pe butonul </a:t>
            </a:r>
          </a:p>
          <a:p>
            <a:pPr lvl="0"/>
            <a:r>
              <a:rPr lang="ro-RO" sz="2100" dirty="0"/>
              <a:t>Introduceți </a:t>
            </a:r>
          </a:p>
          <a:p>
            <a:pPr lvl="1"/>
            <a:r>
              <a:rPr lang="ro-RO" sz="2100" dirty="0"/>
              <a:t>Număr administrativ (ex. 1)</a:t>
            </a:r>
          </a:p>
          <a:p>
            <a:pPr lvl="1"/>
            <a:r>
              <a:rPr lang="ro-RO" sz="2100" dirty="0"/>
              <a:t>Denumire alternativă (dacă există)</a:t>
            </a:r>
          </a:p>
          <a:p>
            <a:pPr lvl="1"/>
            <a:r>
              <a:rPr lang="ro-RO" sz="2100" dirty="0"/>
              <a:t>Informații suplimentare( dacă există)</a:t>
            </a:r>
          </a:p>
          <a:p>
            <a:pPr lvl="0"/>
            <a:r>
              <a:rPr lang="ro-RO" sz="2100" dirty="0"/>
              <a:t>Plasați numărul pe hartă.</a:t>
            </a:r>
          </a:p>
          <a:p>
            <a:pPr lvl="0"/>
            <a:r>
              <a:rPr lang="ro-RO" sz="2100" dirty="0"/>
              <a:t>Repetați pentru fiecare număr necesar.</a:t>
            </a:r>
          </a:p>
          <a:p>
            <a:pPr lvl="0"/>
            <a:r>
              <a:rPr lang="ro-RO" sz="2100" dirty="0"/>
              <a:t>Trimiteți spre procesare (Clic pe                     și apoi                                              )</a:t>
            </a:r>
          </a:p>
          <a:p>
            <a:pPr marL="0" lvl="0" indent="0">
              <a:buNone/>
            </a:pPr>
            <a:endParaRPr lang="ro-RO" sz="2100" dirty="0"/>
          </a:p>
          <a:p>
            <a:pPr marL="0" lvl="0" indent="0">
              <a:buNone/>
            </a:pPr>
            <a:r>
              <a:rPr lang="ro-RO" sz="2100" dirty="0"/>
              <a:t>sau salvați schița.</a:t>
            </a:r>
          </a:p>
          <a:p>
            <a:pPr>
              <a:defRPr sz="1800"/>
            </a:pPr>
            <a:endParaRPr sz="1600" dirty="0"/>
          </a:p>
        </p:txBody>
      </p:sp>
      <p:pic>
        <p:nvPicPr>
          <p:cNvPr id="4" name="Picture 3"/>
          <p:cNvPicPr>
            <a:picLocks noChangeAspect="1"/>
          </p:cNvPicPr>
          <p:nvPr/>
        </p:nvPicPr>
        <p:blipFill>
          <a:blip r:embed="rId3"/>
          <a:stretch>
            <a:fillRect/>
          </a:stretch>
        </p:blipFill>
        <p:spPr>
          <a:xfrm>
            <a:off x="4087256" y="2388825"/>
            <a:ext cx="2314575" cy="457200"/>
          </a:xfrm>
          <a:prstGeom prst="rect">
            <a:avLst/>
          </a:prstGeom>
        </p:spPr>
      </p:pic>
      <p:pic>
        <p:nvPicPr>
          <p:cNvPr id="5" name="Picture 4"/>
          <p:cNvPicPr>
            <a:picLocks noChangeAspect="1"/>
          </p:cNvPicPr>
          <p:nvPr/>
        </p:nvPicPr>
        <p:blipFill>
          <a:blip r:embed="rId4"/>
          <a:stretch>
            <a:fillRect/>
          </a:stretch>
        </p:blipFill>
        <p:spPr>
          <a:xfrm>
            <a:off x="2385841" y="5482499"/>
            <a:ext cx="1485900" cy="419100"/>
          </a:xfrm>
          <a:prstGeom prst="rect">
            <a:avLst/>
          </a:prstGeom>
        </p:spPr>
      </p:pic>
      <p:pic>
        <p:nvPicPr>
          <p:cNvPr id="6" name="Picture 5"/>
          <p:cNvPicPr>
            <a:picLocks noChangeAspect="1"/>
          </p:cNvPicPr>
          <p:nvPr/>
        </p:nvPicPr>
        <p:blipFill>
          <a:blip r:embed="rId5"/>
          <a:stretch>
            <a:fillRect/>
          </a:stretch>
        </p:blipFill>
        <p:spPr>
          <a:xfrm>
            <a:off x="6083492" y="4759975"/>
            <a:ext cx="1962150" cy="514350"/>
          </a:xfrm>
          <a:prstGeom prst="rect">
            <a:avLst/>
          </a:prstGeom>
        </p:spPr>
      </p:pic>
      <p:pic>
        <p:nvPicPr>
          <p:cNvPr id="7" name="Picture 6"/>
          <p:cNvPicPr>
            <a:picLocks noChangeAspect="1"/>
          </p:cNvPicPr>
          <p:nvPr/>
        </p:nvPicPr>
        <p:blipFill>
          <a:blip r:embed="rId6"/>
          <a:stretch>
            <a:fillRect/>
          </a:stretch>
        </p:blipFill>
        <p:spPr>
          <a:xfrm>
            <a:off x="4121916" y="4817125"/>
            <a:ext cx="819150" cy="40005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35" y="120402"/>
            <a:ext cx="8229600" cy="937217"/>
          </a:xfrm>
        </p:spPr>
        <p:txBody>
          <a:bodyPr>
            <a:normAutofit/>
          </a:bodyPr>
          <a:lstStyle/>
          <a:p>
            <a:pPr algn="l"/>
            <a:r>
              <a:rPr lang="ro-RO" sz="3200" dirty="0"/>
              <a:t>Completare date necesare </a:t>
            </a:r>
          </a:p>
        </p:txBody>
      </p:sp>
      <p:pic>
        <p:nvPicPr>
          <p:cNvPr id="4" name="Content Placeholder 3"/>
          <p:cNvPicPr>
            <a:picLocks noGrp="1" noChangeAspect="1"/>
          </p:cNvPicPr>
          <p:nvPr>
            <p:ph idx="1"/>
          </p:nvPr>
        </p:nvPicPr>
        <p:blipFill>
          <a:blip r:embed="rId2"/>
          <a:stretch>
            <a:fillRect/>
          </a:stretch>
        </p:blipFill>
        <p:spPr>
          <a:xfrm>
            <a:off x="1293266" y="1417638"/>
            <a:ext cx="6733737" cy="3573003"/>
          </a:xfrm>
          <a:prstGeom prst="rect">
            <a:avLst/>
          </a:prstGeom>
        </p:spPr>
      </p:pic>
    </p:spTree>
    <p:extLst>
      <p:ext uri="{BB962C8B-B14F-4D97-AF65-F5344CB8AC3E}">
        <p14:creationId xmlns:p14="http://schemas.microsoft.com/office/powerpoint/2010/main" val="64584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81" y="214437"/>
            <a:ext cx="8229600" cy="782981"/>
          </a:xfrm>
        </p:spPr>
        <p:txBody>
          <a:bodyPr>
            <a:normAutofit fontScale="90000"/>
          </a:bodyPr>
          <a:lstStyle/>
          <a:p>
            <a:pPr algn="l"/>
            <a:r>
              <a:rPr lang="ro-RO" sz="3200" dirty="0"/>
              <a:t/>
            </a:r>
            <a:br>
              <a:rPr lang="ro-RO" sz="3200" dirty="0"/>
            </a:br>
            <a:r>
              <a:rPr lang="ro-RO" sz="3200" dirty="0"/>
              <a:t>Adăugarea unui număr administrativ</a:t>
            </a:r>
            <a:br>
              <a:rPr lang="ro-RO" sz="3200" dirty="0"/>
            </a:br>
            <a:endParaRPr lang="ro-RO" sz="3200" dirty="0"/>
          </a:p>
        </p:txBody>
      </p:sp>
      <p:pic>
        <p:nvPicPr>
          <p:cNvPr id="7" name="Picture 6"/>
          <p:cNvPicPr>
            <a:picLocks noChangeAspect="1"/>
          </p:cNvPicPr>
          <p:nvPr/>
        </p:nvPicPr>
        <p:blipFill>
          <a:blip r:embed="rId2"/>
          <a:stretch>
            <a:fillRect/>
          </a:stretch>
        </p:blipFill>
        <p:spPr>
          <a:xfrm>
            <a:off x="1057620" y="1466135"/>
            <a:ext cx="7018658" cy="4353418"/>
          </a:xfrm>
          <a:prstGeom prst="rect">
            <a:avLst/>
          </a:prstGeom>
        </p:spPr>
      </p:pic>
    </p:spTree>
    <p:extLst>
      <p:ext uri="{BB962C8B-B14F-4D97-AF65-F5344CB8AC3E}">
        <p14:creationId xmlns:p14="http://schemas.microsoft.com/office/powerpoint/2010/main" val="2342635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38" y="109385"/>
            <a:ext cx="8229600" cy="860099"/>
          </a:xfrm>
        </p:spPr>
        <p:txBody>
          <a:bodyPr>
            <a:normAutofit/>
          </a:bodyPr>
          <a:lstStyle/>
          <a:p>
            <a:pPr algn="l"/>
            <a:r>
              <a:rPr lang="en-US" sz="3200" dirty="0" err="1"/>
              <a:t>Trimitere</a:t>
            </a:r>
            <a:r>
              <a:rPr lang="en-US" sz="3200" dirty="0"/>
              <a:t> </a:t>
            </a:r>
            <a:r>
              <a:rPr lang="en-US" sz="3200" dirty="0" err="1"/>
              <a:t>spre</a:t>
            </a:r>
            <a:r>
              <a:rPr lang="en-US" sz="3200" dirty="0"/>
              <a:t> </a:t>
            </a:r>
            <a:r>
              <a:rPr lang="en-US" sz="3200" dirty="0" err="1"/>
              <a:t>procesare</a:t>
            </a:r>
            <a:endParaRPr lang="ro-RO" sz="3200" dirty="0"/>
          </a:p>
        </p:txBody>
      </p:sp>
      <p:pic>
        <p:nvPicPr>
          <p:cNvPr id="4" name="Content Placeholder 3"/>
          <p:cNvPicPr>
            <a:picLocks noGrp="1" noChangeAspect="1"/>
          </p:cNvPicPr>
          <p:nvPr>
            <p:ph idx="1"/>
          </p:nvPr>
        </p:nvPicPr>
        <p:blipFill>
          <a:blip r:embed="rId2"/>
          <a:stretch>
            <a:fillRect/>
          </a:stretch>
        </p:blipFill>
        <p:spPr>
          <a:xfrm>
            <a:off x="953617" y="1600200"/>
            <a:ext cx="6791242" cy="3980687"/>
          </a:xfrm>
          <a:prstGeom prst="rect">
            <a:avLst/>
          </a:prstGeom>
        </p:spPr>
      </p:pic>
    </p:spTree>
    <p:extLst>
      <p:ext uri="{BB962C8B-B14F-4D97-AF65-F5344CB8AC3E}">
        <p14:creationId xmlns:p14="http://schemas.microsoft.com/office/powerpoint/2010/main" val="78479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sz="3200" dirty="0" err="1"/>
              <a:t>Rol</a:t>
            </a:r>
            <a:r>
              <a:rPr lang="ro-RO" sz="3200" dirty="0"/>
              <a:t>uri RENNS</a:t>
            </a:r>
            <a:endParaRPr sz="3200" dirty="0"/>
          </a:p>
        </p:txBody>
      </p:sp>
      <p:sp>
        <p:nvSpPr>
          <p:cNvPr id="3" name="Content Placeholder 2"/>
          <p:cNvSpPr>
            <a:spLocks noGrp="1"/>
          </p:cNvSpPr>
          <p:nvPr>
            <p:ph idx="1"/>
          </p:nvPr>
        </p:nvSpPr>
        <p:spPr/>
        <p:txBody>
          <a:bodyPr/>
          <a:lstStyle/>
          <a:p>
            <a:pPr marL="0" indent="0">
              <a:buNone/>
            </a:pPr>
            <a:r>
              <a:rPr lang="ro-RO" sz="1600" b="1" dirty="0"/>
              <a:t>Utilizatori</a:t>
            </a:r>
            <a:r>
              <a:rPr lang="ro-RO" sz="1600" dirty="0"/>
              <a:t>: APL (Referent, Supervizor), ANCPI (Administrator)</a:t>
            </a:r>
          </a:p>
          <a:p>
            <a:pPr marL="0" indent="0">
              <a:buNone/>
            </a:pPr>
            <a:r>
              <a:rPr lang="ro-RO" sz="1600" b="1" dirty="0"/>
              <a:t>Rolurile principale</a:t>
            </a:r>
            <a:endParaRPr lang="ro-RO" sz="1600" dirty="0"/>
          </a:p>
          <a:p>
            <a:pPr lvl="0"/>
            <a:r>
              <a:rPr lang="ro-RO" sz="1600" b="1" dirty="0"/>
              <a:t>Referentul</a:t>
            </a:r>
            <a:r>
              <a:rPr lang="ro-RO" sz="1600" dirty="0"/>
              <a:t> → introduce datele în sistem: drumuri, tronsoane</a:t>
            </a:r>
            <a:r>
              <a:rPr lang="en-US" sz="1600" dirty="0"/>
              <a:t> de drum</a:t>
            </a:r>
            <a:r>
              <a:rPr lang="ro-RO" sz="1600" dirty="0"/>
              <a:t>, numere administrative.</a:t>
            </a:r>
          </a:p>
          <a:p>
            <a:pPr lvl="0"/>
            <a:r>
              <a:rPr lang="ro-RO" sz="1600" b="1" dirty="0"/>
              <a:t>Supervizorul</a:t>
            </a:r>
            <a:r>
              <a:rPr lang="ro-RO" sz="1600" dirty="0"/>
              <a:t> → verifică</a:t>
            </a:r>
            <a:r>
              <a:rPr lang="en-US" sz="1600" dirty="0"/>
              <a:t>, </a:t>
            </a:r>
            <a:r>
              <a:rPr lang="ro-RO" sz="1600" dirty="0"/>
              <a:t>aprobă </a:t>
            </a:r>
            <a:r>
              <a:rPr lang="en-US" sz="1600" dirty="0" err="1"/>
              <a:t>si</a:t>
            </a:r>
            <a:r>
              <a:rPr lang="en-US" sz="1600" dirty="0"/>
              <a:t> publica </a:t>
            </a:r>
            <a:r>
              <a:rPr lang="ro-RO" sz="1600" dirty="0"/>
              <a:t>datele introduse, asigurând corectitudinea și legalitatea lor.</a:t>
            </a:r>
          </a:p>
          <a:p>
            <a:pPr marL="0" lvl="0" indent="0">
              <a:buNone/>
            </a:pPr>
            <a:endParaRPr lang="ro-RO" sz="1600" b="1" dirty="0"/>
          </a:p>
          <a:p>
            <a:pPr marL="0" lvl="0" indent="0">
              <a:buNone/>
            </a:pPr>
            <a:r>
              <a:rPr lang="ro-RO" sz="1600" b="1" dirty="0"/>
              <a:t>ANCPI</a:t>
            </a:r>
            <a:r>
              <a:rPr lang="ro-RO" sz="1600" dirty="0"/>
              <a:t> → administrează platforma și stabilește regulile generale.</a:t>
            </a:r>
          </a:p>
          <a:p>
            <a:pPr marL="0" indent="0">
              <a:buNone/>
              <a:defRPr sz="1800"/>
            </a:pPr>
            <a:endParaRPr lang="ro-RO" sz="1600" b="1" dirty="0"/>
          </a:p>
          <a:p>
            <a:pPr marL="0" indent="0">
              <a:buNone/>
            </a:pPr>
            <a:endParaRPr lang="ro-RO"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62" y="109386"/>
            <a:ext cx="8229600" cy="782981"/>
          </a:xfrm>
        </p:spPr>
        <p:txBody>
          <a:bodyPr>
            <a:normAutofit/>
          </a:bodyPr>
          <a:lstStyle/>
          <a:p>
            <a:pPr algn="l"/>
            <a:r>
              <a:rPr lang="en-US" sz="3200" dirty="0" err="1"/>
              <a:t>Supervizor</a:t>
            </a:r>
            <a:r>
              <a:rPr lang="en-US" sz="3200" dirty="0"/>
              <a:t>-</a:t>
            </a:r>
            <a:r>
              <a:rPr lang="ro-RO" sz="3200" dirty="0"/>
              <a:t>î</a:t>
            </a:r>
            <a:r>
              <a:rPr lang="en-US" sz="3200" dirty="0"/>
              <a:t>n </a:t>
            </a:r>
            <a:r>
              <a:rPr lang="en-US" sz="3200" dirty="0" err="1"/>
              <a:t>lucru</a:t>
            </a:r>
            <a:endParaRPr lang="ro-RO" sz="3200" dirty="0"/>
          </a:p>
        </p:txBody>
      </p:sp>
      <p:pic>
        <p:nvPicPr>
          <p:cNvPr id="4" name="Content Placeholder 3"/>
          <p:cNvPicPr>
            <a:picLocks noGrp="1" noChangeAspect="1"/>
          </p:cNvPicPr>
          <p:nvPr>
            <p:ph idx="1"/>
          </p:nvPr>
        </p:nvPicPr>
        <p:blipFill>
          <a:blip r:embed="rId2"/>
          <a:stretch>
            <a:fillRect/>
          </a:stretch>
        </p:blipFill>
        <p:spPr>
          <a:xfrm>
            <a:off x="380082" y="2152658"/>
            <a:ext cx="8229600" cy="1710523"/>
          </a:xfrm>
          <a:prstGeom prst="rect">
            <a:avLst/>
          </a:prstGeom>
        </p:spPr>
      </p:pic>
    </p:spTree>
    <p:extLst>
      <p:ext uri="{BB962C8B-B14F-4D97-AF65-F5344CB8AC3E}">
        <p14:creationId xmlns:p14="http://schemas.microsoft.com/office/powerpoint/2010/main" val="3271954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Supervizor-Aprobă</a:t>
            </a:r>
            <a:br>
              <a:rPr lang="ro-RO" sz="3200" dirty="0"/>
            </a:br>
            <a:r>
              <a:rPr lang="ro-RO" sz="3200" dirty="0"/>
              <a:t/>
            </a:r>
            <a:br>
              <a:rPr lang="ro-RO" sz="3200" dirty="0"/>
            </a:br>
            <a:r>
              <a:rPr lang="ro-RO" sz="3200" dirty="0"/>
              <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1133264" y="1417638"/>
            <a:ext cx="6877472" cy="3996369"/>
          </a:xfrm>
          <a:prstGeom prst="rect">
            <a:avLst/>
          </a:prstGeom>
        </p:spPr>
      </p:pic>
    </p:spTree>
    <p:extLst>
      <p:ext uri="{BB962C8B-B14F-4D97-AF65-F5344CB8AC3E}">
        <p14:creationId xmlns:p14="http://schemas.microsoft.com/office/powerpoint/2010/main" val="1262501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85" y="241587"/>
            <a:ext cx="8229600" cy="816033"/>
          </a:xfrm>
        </p:spPr>
        <p:txBody>
          <a:bodyPr>
            <a:normAutofit fontScale="90000"/>
          </a:bodyPr>
          <a:lstStyle/>
          <a:p>
            <a:pPr algn="l"/>
            <a:r>
              <a:rPr lang="ro-RO" sz="3200" dirty="0"/>
              <a:t>Supervizor-Publică</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853807" y="1631739"/>
            <a:ext cx="7210157" cy="3678391"/>
          </a:xfrm>
          <a:prstGeom prst="rect">
            <a:avLst/>
          </a:prstGeom>
        </p:spPr>
      </p:pic>
    </p:spTree>
    <p:extLst>
      <p:ext uri="{BB962C8B-B14F-4D97-AF65-F5344CB8AC3E}">
        <p14:creationId xmlns:p14="http://schemas.microsoft.com/office/powerpoint/2010/main" val="20112523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86"/>
            <a:ext cx="8229600" cy="580812"/>
          </a:xfrm>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Numar administrativ publicat</a:t>
            </a:r>
            <a:br>
              <a:rPr lang="ro-RO" sz="3200" dirty="0"/>
            </a:br>
            <a:r>
              <a:rPr lang="ro-RO" sz="3200" dirty="0"/>
              <a:t/>
            </a:r>
            <a:br>
              <a:rPr lang="ro-RO" sz="3200" dirty="0"/>
            </a:br>
            <a:r>
              <a:rPr lang="ro-RO" sz="3200" dirty="0"/>
              <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820757" y="1537678"/>
            <a:ext cx="7265624" cy="3872777"/>
          </a:xfrm>
          <a:prstGeom prst="rect">
            <a:avLst/>
          </a:prstGeom>
        </p:spPr>
      </p:pic>
    </p:spTree>
    <p:extLst>
      <p:ext uri="{BB962C8B-B14F-4D97-AF65-F5344CB8AC3E}">
        <p14:creationId xmlns:p14="http://schemas.microsoft.com/office/powerpoint/2010/main" val="3864560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sz="3200" dirty="0"/>
              <a:t>Modu</a:t>
            </a:r>
            <a:r>
              <a:rPr lang="en-US" sz="3200" dirty="0"/>
              <a:t>l</a:t>
            </a:r>
            <a:r>
              <a:rPr sz="3200" dirty="0"/>
              <a:t> </a:t>
            </a:r>
            <a:r>
              <a:rPr sz="3200" dirty="0" err="1"/>
              <a:t>Registru</a:t>
            </a:r>
            <a:r>
              <a:rPr lang="ro-RO" sz="3200" dirty="0"/>
              <a:t/>
            </a:r>
            <a:br>
              <a:rPr lang="ro-RO" sz="3200" dirty="0"/>
            </a:br>
            <a:r>
              <a:rPr lang="ro-RO" sz="3200" dirty="0"/>
              <a:t/>
            </a:r>
            <a:br>
              <a:rPr lang="ro-RO" sz="3200" dirty="0"/>
            </a:br>
            <a:r>
              <a:rPr lang="ro-RO" sz="3200" dirty="0"/>
              <a:t/>
            </a:r>
            <a:br>
              <a:rPr lang="ro-RO" sz="3200" dirty="0"/>
            </a:br>
            <a:endParaRPr sz="3200" dirty="0"/>
          </a:p>
        </p:txBody>
      </p:sp>
      <p:sp>
        <p:nvSpPr>
          <p:cNvPr id="3" name="Content Placeholder 2"/>
          <p:cNvSpPr>
            <a:spLocks noGrp="1"/>
          </p:cNvSpPr>
          <p:nvPr>
            <p:ph idx="1"/>
          </p:nvPr>
        </p:nvSpPr>
        <p:spPr>
          <a:xfrm>
            <a:off x="457200" y="2073925"/>
            <a:ext cx="8229600" cy="4525963"/>
          </a:xfrm>
        </p:spPr>
        <p:txBody>
          <a:bodyPr>
            <a:normAutofit/>
          </a:bodyPr>
          <a:lstStyle/>
          <a:p>
            <a:pPr marL="0" indent="0">
              <a:buNone/>
              <a:defRPr sz="1800"/>
            </a:pPr>
            <a:r>
              <a:rPr lang="ro-RO" sz="1600" dirty="0"/>
              <a:t>	Modul</a:t>
            </a:r>
            <a:r>
              <a:rPr lang="en-US" sz="1600" dirty="0"/>
              <a:t>ul</a:t>
            </a:r>
            <a:r>
              <a:rPr lang="ro-RO" sz="1600" dirty="0"/>
              <a:t> </a:t>
            </a:r>
            <a:r>
              <a:rPr lang="ro-RO" sz="1600" b="1" dirty="0"/>
              <a:t>Registru</a:t>
            </a:r>
            <a:r>
              <a:rPr lang="ro-RO" sz="1600" dirty="0"/>
              <a:t> este zona din RENNS în care se pot </a:t>
            </a:r>
            <a:r>
              <a:rPr lang="ro-RO" sz="1600" b="1" dirty="0"/>
              <a:t>vizualiza toate datele deja publicate</a:t>
            </a:r>
            <a:r>
              <a:rPr lang="ro-RO" sz="1600" dirty="0"/>
              <a:t> în sistem. Este, practic, „vitrina oficială” a nomenclaturii stradale a UAT‑ului.</a:t>
            </a:r>
          </a:p>
          <a:p>
            <a:r>
              <a:rPr lang="ro-RO" sz="1600" dirty="0"/>
              <a:t>Modul</a:t>
            </a:r>
            <a:r>
              <a:rPr lang="en-US" sz="1600" dirty="0"/>
              <a:t>ul</a:t>
            </a:r>
            <a:r>
              <a:rPr lang="ro-RO" sz="1600" dirty="0"/>
              <a:t> Registru este </a:t>
            </a:r>
            <a:r>
              <a:rPr lang="en-US" sz="1600" dirty="0" err="1"/>
              <a:t>folosit</a:t>
            </a:r>
            <a:r>
              <a:rPr lang="ro-RO" sz="1600" dirty="0"/>
              <a:t> pentru consultare</a:t>
            </a:r>
            <a:r>
              <a:rPr lang="en-US" sz="1600" dirty="0"/>
              <a:t>, </a:t>
            </a:r>
            <a:r>
              <a:rPr lang="en-US" sz="1600" dirty="0" err="1"/>
              <a:t>dar</a:t>
            </a:r>
            <a:r>
              <a:rPr lang="en-US" sz="1600" dirty="0"/>
              <a:t> </a:t>
            </a:r>
            <a:r>
              <a:rPr lang="en-US" sz="1600" dirty="0" err="1"/>
              <a:t>si</a:t>
            </a:r>
            <a:r>
              <a:rPr lang="en-US" sz="1600" dirty="0"/>
              <a:t> </a:t>
            </a:r>
            <a:r>
              <a:rPr lang="en-US" sz="1600" dirty="0" err="1"/>
              <a:t>pentru</a:t>
            </a:r>
            <a:r>
              <a:rPr lang="en-US" sz="1600" dirty="0"/>
              <a:t> </a:t>
            </a:r>
            <a:r>
              <a:rPr lang="en-US" sz="1600" dirty="0" err="1"/>
              <a:t>initierea</a:t>
            </a:r>
            <a:r>
              <a:rPr lang="en-US" sz="1600" dirty="0"/>
              <a:t> </a:t>
            </a:r>
            <a:r>
              <a:rPr lang="en-US" sz="1600" dirty="0" err="1"/>
              <a:t>unor</a:t>
            </a:r>
            <a:r>
              <a:rPr lang="en-US" sz="1600" dirty="0"/>
              <a:t> </a:t>
            </a:r>
            <a:r>
              <a:rPr lang="en-US" sz="1600" dirty="0" err="1"/>
              <a:t>actiuni</a:t>
            </a:r>
            <a:r>
              <a:rPr lang="en-US" sz="1600" dirty="0"/>
              <a:t> de </a:t>
            </a:r>
            <a:r>
              <a:rPr lang="en-US" sz="1600" dirty="0" err="1"/>
              <a:t>modificare</a:t>
            </a:r>
            <a:r>
              <a:rPr lang="en-US" sz="1600" dirty="0"/>
              <a:t>, </a:t>
            </a:r>
            <a:r>
              <a:rPr lang="en-US" sz="1600" dirty="0" err="1"/>
              <a:t>actualizare</a:t>
            </a:r>
            <a:r>
              <a:rPr lang="en-US" sz="1600" dirty="0"/>
              <a:t>, </a:t>
            </a:r>
            <a:r>
              <a:rPr lang="en-US" sz="1600" dirty="0" err="1"/>
              <a:t>desfiintare</a:t>
            </a:r>
            <a:r>
              <a:rPr lang="ro-RO" sz="1600" dirty="0"/>
              <a:t>. Orice element care nu este publicat (în lucru, respins, anulat) nu apare în Registru.</a:t>
            </a:r>
          </a:p>
          <a:p>
            <a:r>
              <a:rPr lang="ro-RO" sz="1600" dirty="0"/>
              <a:t>Pe scurt, Registrul este locul în care se vede starea oficială și finală a datelor din RENNS, exact așa cum </a:t>
            </a:r>
            <a:r>
              <a:rPr lang="en-US" sz="1600" dirty="0" err="1"/>
              <a:t>vor</a:t>
            </a:r>
            <a:r>
              <a:rPr lang="en-US" sz="1600" dirty="0"/>
              <a:t> fi </a:t>
            </a:r>
            <a:r>
              <a:rPr lang="en-US" sz="1600" dirty="0" err="1"/>
              <a:t>consultate</a:t>
            </a:r>
            <a:r>
              <a:rPr lang="en-US" sz="1600" dirty="0"/>
              <a:t> de </a:t>
            </a:r>
            <a:r>
              <a:rPr lang="en-US" sz="1600" dirty="0" err="1"/>
              <a:t>toti</a:t>
            </a:r>
            <a:r>
              <a:rPr lang="en-US" sz="1600" dirty="0"/>
              <a:t> </a:t>
            </a:r>
            <a:r>
              <a:rPr lang="en-US" sz="1600" dirty="0" err="1"/>
              <a:t>cei</a:t>
            </a:r>
            <a:r>
              <a:rPr lang="en-US" sz="1600" dirty="0"/>
              <a:t> care </a:t>
            </a:r>
            <a:r>
              <a:rPr lang="en-US" sz="1600" dirty="0" err="1"/>
              <a:t>vor</a:t>
            </a:r>
            <a:r>
              <a:rPr lang="en-US" sz="1600" dirty="0"/>
              <a:t> </a:t>
            </a:r>
            <a:r>
              <a:rPr lang="en-US" sz="1600" dirty="0" err="1"/>
              <a:t>accesa</a:t>
            </a:r>
            <a:r>
              <a:rPr lang="en-US" sz="1600" dirty="0"/>
              <a:t> </a:t>
            </a:r>
            <a:r>
              <a:rPr lang="en-US" sz="1600" dirty="0" err="1"/>
              <a:t>platforma</a:t>
            </a:r>
            <a:r>
              <a:rPr lang="en-US" sz="1600" dirty="0"/>
              <a:t> publica</a:t>
            </a:r>
            <a:r>
              <a:rPr lang="ro-RO" sz="1600" dirty="0"/>
              <a:t> la nivel național.</a:t>
            </a:r>
          </a:p>
          <a:p>
            <a:pPr>
              <a:defRPr sz="1800"/>
            </a:pPr>
            <a:endParaRPr sz="1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sz="3200" dirty="0" err="1"/>
              <a:t>Modul</a:t>
            </a:r>
            <a:r>
              <a:rPr sz="3200" dirty="0"/>
              <a:t> </a:t>
            </a:r>
            <a:r>
              <a:rPr sz="3200" dirty="0" err="1"/>
              <a:t>Registru</a:t>
            </a:r>
            <a:r>
              <a:rPr lang="ro-RO" sz="3200" dirty="0"/>
              <a:t/>
            </a:r>
            <a:br>
              <a:rPr lang="ro-RO" sz="3200" dirty="0"/>
            </a:br>
            <a:r>
              <a:rPr lang="ro-RO" sz="3200" dirty="0"/>
              <a:t/>
            </a:r>
            <a:br>
              <a:rPr lang="ro-RO" sz="3200" dirty="0"/>
            </a:br>
            <a:r>
              <a:rPr lang="ro-RO" sz="3200" dirty="0"/>
              <a:t/>
            </a:r>
            <a:br>
              <a:rPr lang="ro-RO" sz="3200" dirty="0"/>
            </a:br>
            <a:endParaRPr sz="3200" dirty="0"/>
          </a:p>
        </p:txBody>
      </p:sp>
      <p:sp>
        <p:nvSpPr>
          <p:cNvPr id="3" name="Content Placeholder 2"/>
          <p:cNvSpPr>
            <a:spLocks noGrp="1"/>
          </p:cNvSpPr>
          <p:nvPr>
            <p:ph idx="1"/>
          </p:nvPr>
        </p:nvSpPr>
        <p:spPr>
          <a:xfrm>
            <a:off x="457200" y="2040876"/>
            <a:ext cx="8229600" cy="3555694"/>
          </a:xfrm>
        </p:spPr>
        <p:txBody>
          <a:bodyPr>
            <a:normAutofit/>
          </a:bodyPr>
          <a:lstStyle/>
          <a:p>
            <a:pPr marL="0" indent="0">
              <a:buNone/>
            </a:pPr>
            <a:r>
              <a:rPr lang="ro-RO" sz="1600" dirty="0"/>
              <a:t>În acest modul, atât Referentul, cât și Supervizorul pot vedea:</a:t>
            </a:r>
          </a:p>
          <a:p>
            <a:pPr lvl="0"/>
            <a:r>
              <a:rPr lang="ro-RO" sz="1600" dirty="0"/>
              <a:t>drumurile publicate, cu toate detaliile lor (denumire, tip, document legal, </a:t>
            </a:r>
            <a:r>
              <a:rPr lang="ro-RO" sz="1600" b="1" dirty="0"/>
              <a:t>genealogie</a:t>
            </a:r>
            <a:r>
              <a:rPr lang="ro-RO" sz="1600" dirty="0"/>
              <a:t>,</a:t>
            </a:r>
            <a:r>
              <a:rPr lang="en-US" sz="1600" dirty="0"/>
              <a:t> </a:t>
            </a:r>
            <a:r>
              <a:rPr lang="en-US" sz="1600" dirty="0" err="1"/>
              <a:t>versiuni</a:t>
            </a:r>
            <a:r>
              <a:rPr lang="en-US" sz="1600" dirty="0"/>
              <a:t>, </a:t>
            </a:r>
            <a:r>
              <a:rPr lang="en-US" sz="1600" dirty="0" err="1"/>
              <a:t>istoric</a:t>
            </a:r>
            <a:r>
              <a:rPr lang="en-US" sz="1600" dirty="0"/>
              <a:t> </a:t>
            </a:r>
            <a:r>
              <a:rPr lang="en-US" sz="1600" dirty="0" err="1"/>
              <a:t>actiuni</a:t>
            </a:r>
            <a:r>
              <a:rPr lang="en-US" sz="1600" dirty="0"/>
              <a:t>,</a:t>
            </a:r>
            <a:r>
              <a:rPr lang="ro-RO" sz="1600" dirty="0"/>
              <a:t> geometrie),</a:t>
            </a:r>
          </a:p>
          <a:p>
            <a:pPr lvl="0"/>
            <a:r>
              <a:rPr lang="ro-RO" sz="1600" dirty="0"/>
              <a:t>numerele administrative publicate, </a:t>
            </a:r>
            <a:r>
              <a:rPr lang="en-US" sz="1600" dirty="0"/>
              <a:t>cu </a:t>
            </a:r>
            <a:r>
              <a:rPr lang="en-US" sz="1600" dirty="0" err="1"/>
              <a:t>toate</a:t>
            </a:r>
            <a:r>
              <a:rPr lang="en-US" sz="1600" dirty="0"/>
              <a:t> </a:t>
            </a:r>
            <a:r>
              <a:rPr lang="en-US" sz="1600" dirty="0" err="1"/>
              <a:t>detaliile</a:t>
            </a:r>
            <a:r>
              <a:rPr lang="en-US" sz="1600" dirty="0"/>
              <a:t> lor;</a:t>
            </a:r>
            <a:endParaRPr lang="ro-RO" sz="1600" dirty="0"/>
          </a:p>
          <a:p>
            <a:pPr lvl="0"/>
            <a:r>
              <a:rPr lang="ro-RO" sz="1600" dirty="0"/>
              <a:t>căutări și filtrări după denumire, tip, număr administrativ, localitate.</a:t>
            </a:r>
          </a:p>
        </p:txBody>
      </p:sp>
    </p:spTree>
    <p:extLst>
      <p:ext uri="{BB962C8B-B14F-4D97-AF65-F5344CB8AC3E}">
        <p14:creationId xmlns:p14="http://schemas.microsoft.com/office/powerpoint/2010/main" val="845857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Modul Registru</a:t>
            </a:r>
            <a:br>
              <a:rPr lang="ro-RO" sz="3200" dirty="0"/>
            </a:br>
            <a:endParaRPr lang="ro-RO" sz="3200" dirty="0"/>
          </a:p>
        </p:txBody>
      </p:sp>
      <p:pic>
        <p:nvPicPr>
          <p:cNvPr id="4" name="Content Placeholder 3"/>
          <p:cNvPicPr>
            <a:picLocks noGrp="1" noChangeAspect="1"/>
          </p:cNvPicPr>
          <p:nvPr>
            <p:ph idx="1"/>
          </p:nvPr>
        </p:nvPicPr>
        <p:blipFill>
          <a:blip r:embed="rId3"/>
          <a:stretch>
            <a:fillRect/>
          </a:stretch>
        </p:blipFill>
        <p:spPr>
          <a:xfrm>
            <a:off x="864824" y="1572865"/>
            <a:ext cx="7089522" cy="3737266"/>
          </a:xfrm>
          <a:prstGeom prst="rect">
            <a:avLst/>
          </a:prstGeom>
        </p:spPr>
      </p:pic>
    </p:spTree>
    <p:extLst>
      <p:ext uri="{BB962C8B-B14F-4D97-AF65-F5344CB8AC3E}">
        <p14:creationId xmlns:p14="http://schemas.microsoft.com/office/powerpoint/2010/main" val="4142398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Modul Registru</a:t>
            </a:r>
            <a:br>
              <a:rPr lang="ro-RO" sz="3200" dirty="0"/>
            </a:br>
            <a:endParaRPr lang="ro-RO" sz="3200" dirty="0"/>
          </a:p>
        </p:txBody>
      </p:sp>
      <p:pic>
        <p:nvPicPr>
          <p:cNvPr id="4" name="Content Placeholder 3"/>
          <p:cNvPicPr>
            <a:picLocks noGrp="1" noChangeAspect="1"/>
          </p:cNvPicPr>
          <p:nvPr>
            <p:ph idx="1"/>
          </p:nvPr>
        </p:nvPicPr>
        <p:blipFill>
          <a:blip r:embed="rId3"/>
          <a:stretch>
            <a:fillRect/>
          </a:stretch>
        </p:blipFill>
        <p:spPr>
          <a:xfrm>
            <a:off x="1175594" y="1203593"/>
            <a:ext cx="6792812" cy="4525963"/>
          </a:xfrm>
          <a:prstGeom prst="rect">
            <a:avLst/>
          </a:prstGeom>
        </p:spPr>
      </p:pic>
    </p:spTree>
    <p:extLst>
      <p:ext uri="{BB962C8B-B14F-4D97-AF65-F5344CB8AC3E}">
        <p14:creationId xmlns:p14="http://schemas.microsoft.com/office/powerpoint/2010/main" val="4275086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369" y="238049"/>
            <a:ext cx="8229600" cy="610250"/>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dirty="0"/>
              <a:t/>
            </a:r>
            <a:br>
              <a:rPr lang="ro-RO" dirty="0"/>
            </a:br>
            <a:r>
              <a:rPr lang="ro-RO" sz="3600" dirty="0"/>
              <a:t>Modul </a:t>
            </a:r>
            <a:r>
              <a:rPr sz="3600" dirty="0"/>
              <a:t>Import Date &amp; </a:t>
            </a:r>
            <a:r>
              <a:rPr sz="3600" dirty="0" err="1"/>
              <a:t>Validare</a:t>
            </a:r>
            <a:r>
              <a:rPr lang="ro-RO" sz="3600" dirty="0"/>
              <a:t/>
            </a:r>
            <a:br>
              <a:rPr lang="ro-RO" sz="3600" dirty="0"/>
            </a:br>
            <a:r>
              <a:rPr lang="ro-RO" sz="3600" dirty="0"/>
              <a:t/>
            </a:r>
            <a:br>
              <a:rPr lang="ro-RO" sz="3600" dirty="0"/>
            </a:br>
            <a:r>
              <a:rPr lang="ro-RO" sz="3600" dirty="0"/>
              <a:t/>
            </a:r>
            <a:br>
              <a:rPr lang="ro-RO" sz="3600" dirty="0"/>
            </a:br>
            <a:endParaRPr sz="3600" dirty="0"/>
          </a:p>
        </p:txBody>
      </p:sp>
      <p:sp>
        <p:nvSpPr>
          <p:cNvPr id="3" name="Content Placeholder 2"/>
          <p:cNvSpPr>
            <a:spLocks noGrp="1"/>
          </p:cNvSpPr>
          <p:nvPr>
            <p:ph idx="1"/>
          </p:nvPr>
        </p:nvSpPr>
        <p:spPr>
          <a:xfrm>
            <a:off x="457200" y="1381049"/>
            <a:ext cx="8229600" cy="4525963"/>
          </a:xfrm>
        </p:spPr>
        <p:txBody>
          <a:bodyPr>
            <a:normAutofit/>
          </a:bodyPr>
          <a:lstStyle/>
          <a:p>
            <a:pPr marL="0" indent="0" algn="just">
              <a:buNone/>
              <a:defRPr sz="1800"/>
            </a:pPr>
            <a:r>
              <a:rPr lang="ro-RO" sz="1600" dirty="0"/>
              <a:t>	Modul</a:t>
            </a:r>
            <a:r>
              <a:rPr lang="en-US" sz="1600" dirty="0"/>
              <a:t>ul</a:t>
            </a:r>
            <a:r>
              <a:rPr lang="ro-RO" sz="1600" dirty="0"/>
              <a:t> </a:t>
            </a:r>
            <a:r>
              <a:rPr lang="ro-RO" sz="1600" b="1" dirty="0">
                <a:hlinkClick r:id="rId2" action="ppaction://hlinkfile"/>
              </a:rPr>
              <a:t>Import Date &amp; Validare</a:t>
            </a:r>
            <a:r>
              <a:rPr lang="ro-RO" sz="1600" dirty="0">
                <a:hlinkClick r:id="rId2" action="ppaction://hlinkfile"/>
              </a:rPr>
              <a:t> </a:t>
            </a:r>
            <a:r>
              <a:rPr lang="ro-RO" sz="1600" dirty="0"/>
              <a:t> este componenta din RENNS care permite încărcarea și verificarea fișierelor externe (format XML si JSON) ce conțin drumuri sau numere administrative. Este folosit atunci când UAT-ul dorește să importe </a:t>
            </a:r>
            <a:r>
              <a:rPr lang="en-US" sz="1600" dirty="0"/>
              <a:t>volume </a:t>
            </a:r>
            <a:r>
              <a:rPr lang="en-US" sz="1600" dirty="0" err="1"/>
              <a:t>mari</a:t>
            </a:r>
            <a:r>
              <a:rPr lang="en-US" sz="1600" dirty="0"/>
              <a:t> de </a:t>
            </a:r>
            <a:r>
              <a:rPr lang="ro-RO" sz="1600" dirty="0"/>
              <a:t>date, prin fișiere pregătite în prealabil. </a:t>
            </a:r>
            <a:r>
              <a:rPr lang="en-US" sz="1600" dirty="0"/>
              <a:t>Prin import </a:t>
            </a:r>
            <a:r>
              <a:rPr lang="en-US" sz="1600" dirty="0" err="1"/>
              <a:t>sa</a:t>
            </a:r>
            <a:r>
              <a:rPr lang="en-US" sz="1600" dirty="0"/>
              <a:t> </a:t>
            </a:r>
            <a:r>
              <a:rPr lang="en-US" sz="1600" dirty="0" err="1"/>
              <a:t>vor</a:t>
            </a:r>
            <a:r>
              <a:rPr lang="en-US" sz="1600" dirty="0"/>
              <a:t> </a:t>
            </a:r>
            <a:r>
              <a:rPr lang="en-US" sz="1600" dirty="0" err="1"/>
              <a:t>aduce</a:t>
            </a:r>
            <a:r>
              <a:rPr lang="en-US" sz="1600" dirty="0"/>
              <a:t> in </a:t>
            </a:r>
            <a:r>
              <a:rPr lang="en-US" sz="1600" dirty="0" err="1"/>
              <a:t>sistem</a:t>
            </a:r>
            <a:r>
              <a:rPr lang="en-US" sz="1600" dirty="0"/>
              <a:t> date care nu sunt </a:t>
            </a:r>
            <a:r>
              <a:rPr lang="en-US" sz="1600" dirty="0" err="1"/>
              <a:t>deja</a:t>
            </a:r>
            <a:r>
              <a:rPr lang="en-US" sz="1600" dirty="0"/>
              <a:t> </a:t>
            </a:r>
            <a:r>
              <a:rPr lang="en-US" sz="1600" dirty="0" err="1"/>
              <a:t>introduse</a:t>
            </a:r>
            <a:r>
              <a:rPr lang="en-US" sz="1600" dirty="0"/>
              <a:t>. </a:t>
            </a:r>
            <a:r>
              <a:rPr lang="en-US" sz="1600" dirty="0" err="1"/>
              <a:t>Procesul</a:t>
            </a:r>
            <a:r>
              <a:rPr lang="en-US" sz="1600" dirty="0"/>
              <a:t> </a:t>
            </a:r>
            <a:r>
              <a:rPr lang="en-US" sz="1600" dirty="0" err="1"/>
              <a:t>prespune</a:t>
            </a:r>
            <a:r>
              <a:rPr lang="ro-RO" sz="1600" dirty="0"/>
              <a:t> atenționări stricte și un proces de verificare detaliat. </a:t>
            </a:r>
          </a:p>
          <a:p>
            <a:pPr marL="0" indent="0">
              <a:buNone/>
            </a:pPr>
            <a:endParaRPr lang="ro-RO" sz="1600" b="1" dirty="0"/>
          </a:p>
          <a:p>
            <a:pPr marL="0" indent="0">
              <a:buNone/>
            </a:pPr>
            <a:r>
              <a:rPr lang="ro-RO" sz="1600" b="1" dirty="0"/>
              <a:t>Acest mod oferă trei funcții principale:</a:t>
            </a:r>
          </a:p>
          <a:p>
            <a:pPr marL="0" indent="0">
              <a:buNone/>
            </a:pPr>
            <a:endParaRPr lang="ro-RO" sz="1600" b="1" dirty="0"/>
          </a:p>
          <a:p>
            <a:pPr lvl="0"/>
            <a:r>
              <a:rPr lang="ro-RO" sz="1600" dirty="0"/>
              <a:t>Încărcarea fișierelor cu date despre drumuri </a:t>
            </a:r>
            <a:r>
              <a:rPr lang="en-US" sz="1600" dirty="0" err="1"/>
              <a:t>si</a:t>
            </a:r>
            <a:r>
              <a:rPr lang="en-US" sz="1600" dirty="0"/>
              <a:t>/</a:t>
            </a:r>
            <a:r>
              <a:rPr lang="ro-RO" sz="1600" dirty="0"/>
              <a:t>sau numere administrative.</a:t>
            </a:r>
          </a:p>
          <a:p>
            <a:pPr lvl="0"/>
            <a:r>
              <a:rPr lang="ro-RO" sz="1600" dirty="0"/>
              <a:t>Validarea automată a datelor pentru a identifica erori, suprapuneri, lipsuri sau neconcordanțe.</a:t>
            </a:r>
          </a:p>
          <a:p>
            <a:pPr lvl="0"/>
            <a:r>
              <a:rPr lang="ro-RO" sz="1600" dirty="0"/>
              <a:t>Trimiterea spre aprobare a importului, după ce toate erorile au fost corectate.</a:t>
            </a:r>
          </a:p>
          <a:p>
            <a:pPr>
              <a:defRPr sz="1800"/>
            </a:pPr>
            <a:endParaRPr lang="ro-RO" sz="1600" dirty="0"/>
          </a:p>
          <a:p>
            <a:pPr marL="0" indent="0">
              <a:buNone/>
              <a:defRPr sz="1800"/>
            </a:pPr>
            <a:r>
              <a:rPr lang="ro-RO" sz="1600" dirty="0"/>
              <a:t>Obs. Referentul încarcă și validează datele, iar Supervizorul aprobă sau respinge importul.</a:t>
            </a:r>
            <a:r>
              <a:rPr lang="en-US" sz="1600" dirty="0"/>
              <a:t> </a:t>
            </a:r>
            <a:r>
              <a:rPr lang="en-US" sz="1600" dirty="0" err="1"/>
              <a:t>Aprobarea</a:t>
            </a:r>
            <a:r>
              <a:rPr lang="en-US" sz="1600" dirty="0"/>
              <a:t> </a:t>
            </a:r>
            <a:r>
              <a:rPr lang="en-US" sz="1600" dirty="0" err="1"/>
              <a:t>si</a:t>
            </a:r>
            <a:r>
              <a:rPr lang="en-US" sz="1600" dirty="0"/>
              <a:t> </a:t>
            </a:r>
            <a:r>
              <a:rPr lang="en-US" sz="1600" dirty="0" err="1"/>
              <a:t>publicarea</a:t>
            </a:r>
            <a:r>
              <a:rPr lang="en-US" sz="1600" dirty="0"/>
              <a:t> se fac </a:t>
            </a:r>
            <a:r>
              <a:rPr lang="en-US" sz="1600" dirty="0" err="1"/>
              <a:t>pentru</a:t>
            </a:r>
            <a:r>
              <a:rPr lang="en-US" sz="1600" dirty="0"/>
              <a:t> </a:t>
            </a:r>
            <a:r>
              <a:rPr lang="en-US" sz="1600" dirty="0" err="1"/>
              <a:t>intregul</a:t>
            </a:r>
            <a:r>
              <a:rPr lang="en-US" sz="1600" dirty="0"/>
              <a:t> set de date;</a:t>
            </a:r>
            <a:endParaRPr lang="ro-RO" sz="1600" dirty="0"/>
          </a:p>
          <a:p>
            <a:pPr>
              <a:defRPr sz="1800"/>
            </a:pPr>
            <a:endParaRPr lang="ro-RO" sz="1600" dirty="0"/>
          </a:p>
          <a:p>
            <a:pPr>
              <a:defRPr sz="1800"/>
            </a:pPr>
            <a:endParaRPr lang="ro-RO" sz="1600" dirty="0"/>
          </a:p>
          <a:p>
            <a:pPr marL="0" indent="0">
              <a:buNone/>
              <a:defRPr sz="1800"/>
            </a:pPr>
            <a:endParaRPr sz="16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64" y="186503"/>
            <a:ext cx="8229600" cy="705864"/>
          </a:xfrm>
        </p:spPr>
        <p:txBody>
          <a:bodyPr>
            <a:normAutofit fontScale="90000"/>
          </a:bodyPr>
          <a:lstStyle/>
          <a:p>
            <a:pPr algn="l"/>
            <a:r>
              <a:rPr lang="ro-RO" altLang="ro-RO" sz="3600" b="1" dirty="0">
                <a:latin typeface="Calibri" panose="020F0502020204030204" pitchFamily="34" charset="0"/>
                <a:ea typeface="Times New Roman" panose="02020603050405020304" pitchFamily="18" charset="0"/>
                <a:cs typeface="Times New Roman" panose="02020603050405020304" pitchFamily="18" charset="0"/>
              </a:rPr>
              <a:t/>
            </a:r>
            <a:br>
              <a:rPr lang="ro-RO" altLang="ro-RO" sz="3600" b="1" dirty="0">
                <a:latin typeface="Calibri" panose="020F0502020204030204" pitchFamily="34" charset="0"/>
                <a:ea typeface="Times New Roman" panose="02020603050405020304" pitchFamily="18" charset="0"/>
                <a:cs typeface="Times New Roman" panose="02020603050405020304" pitchFamily="18" charset="0"/>
              </a:rPr>
            </a:br>
            <a:r>
              <a:rPr lang="ro-RO" altLang="ro-RO" sz="3600" b="1" dirty="0">
                <a:latin typeface="Calibri" panose="020F0502020204030204" pitchFamily="34" charset="0"/>
                <a:ea typeface="Times New Roman" panose="02020603050405020304" pitchFamily="18" charset="0"/>
                <a:cs typeface="Times New Roman" panose="02020603050405020304" pitchFamily="18" charset="0"/>
              </a:rPr>
              <a:t/>
            </a:r>
            <a:br>
              <a:rPr lang="ro-RO" altLang="ro-RO" sz="3600" b="1" dirty="0">
                <a:latin typeface="Calibri" panose="020F0502020204030204" pitchFamily="34" charset="0"/>
                <a:ea typeface="Times New Roman" panose="02020603050405020304" pitchFamily="18" charset="0"/>
                <a:cs typeface="Times New Roman" panose="02020603050405020304" pitchFamily="18" charset="0"/>
              </a:rPr>
            </a:br>
            <a:r>
              <a:rPr lang="ro-RO" altLang="ro-RO" sz="3600" dirty="0">
                <a:latin typeface="Calibri" panose="020F0502020204030204" pitchFamily="34" charset="0"/>
                <a:ea typeface="Times New Roman" panose="02020603050405020304" pitchFamily="18" charset="0"/>
                <a:cs typeface="Times New Roman" panose="02020603050405020304" pitchFamily="18" charset="0"/>
              </a:rPr>
              <a:t>Tipuri de fișiere acceptate la import</a:t>
            </a:r>
            <a:br>
              <a:rPr lang="ro-RO" altLang="ro-RO" sz="3600" dirty="0">
                <a:latin typeface="Calibri" panose="020F0502020204030204" pitchFamily="34" charset="0"/>
                <a:ea typeface="Times New Roman" panose="02020603050405020304" pitchFamily="18" charset="0"/>
                <a:cs typeface="Times New Roman" panose="02020603050405020304" pitchFamily="18" charset="0"/>
              </a:rPr>
            </a:br>
            <a:r>
              <a:rPr lang="ro-RO" altLang="ro-RO" sz="3600" dirty="0">
                <a:latin typeface="Calibri" panose="020F0502020204030204" pitchFamily="34" charset="0"/>
                <a:ea typeface="Times New Roman" panose="02020603050405020304" pitchFamily="18" charset="0"/>
                <a:cs typeface="Times New Roman" panose="02020603050405020304" pitchFamily="18" charset="0"/>
              </a:rPr>
              <a:t/>
            </a:r>
            <a:br>
              <a:rPr lang="ro-RO" altLang="ro-RO" sz="3600" dirty="0">
                <a:latin typeface="Calibri" panose="020F0502020204030204" pitchFamily="34" charset="0"/>
                <a:ea typeface="Times New Roman" panose="02020603050405020304" pitchFamily="18" charset="0"/>
                <a:cs typeface="Times New Roman" panose="02020603050405020304" pitchFamily="18" charset="0"/>
              </a:rPr>
            </a:br>
            <a:r>
              <a:rPr lang="ro-RO" altLang="ro-RO"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r>
            <a:br>
              <a:rPr lang="ro-RO" altLang="ro-RO"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endParaRPr lang="ro-RO" dirty="0"/>
          </a:p>
        </p:txBody>
      </p:sp>
      <p:sp>
        <p:nvSpPr>
          <p:cNvPr id="4" name="Rectangle 1"/>
          <p:cNvSpPr>
            <a:spLocks noGrp="1" noChangeArrowheads="1"/>
          </p:cNvSpPr>
          <p:nvPr>
            <p:ph idx="1"/>
          </p:nvPr>
        </p:nvSpPr>
        <p:spPr bwMode="auto">
          <a:xfrm>
            <a:off x="644488" y="1326286"/>
            <a:ext cx="7772400" cy="433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ro-RO" altLang="ro-RO" sz="1600" b="1" dirty="0">
                <a:solidFill>
                  <a:srgbClr val="00B050"/>
                </a:solidFill>
                <a:ea typeface="Times New Roman" panose="02020603050405020304" pitchFamily="18" charset="0"/>
              </a:rPr>
              <a:t>Ce este XML?</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ro-RO" altLang="ro-RO" sz="1600" b="1" dirty="0">
              <a:solidFill>
                <a:srgbClr val="00B050"/>
              </a:solidFill>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o-RO" altLang="ro-RO" sz="1600" b="1" i="0" u="none" strike="noStrike" cap="none" normalizeH="0" baseline="0" dirty="0">
                <a:ln>
                  <a:noFill/>
                </a:ln>
                <a:solidFill>
                  <a:schemeClr val="tx1"/>
                </a:solidFill>
                <a:effectLst/>
                <a:ea typeface="Times New Roman" panose="02020603050405020304" pitchFamily="18" charset="0"/>
              </a:rPr>
              <a:t>XML (Extensible Markup Language)</a:t>
            </a:r>
            <a:r>
              <a:rPr kumimoji="0" lang="ro-RO" altLang="ro-RO" sz="1600" b="0" i="0" u="none" strike="noStrike" cap="none" normalizeH="0" baseline="0" dirty="0">
                <a:ln>
                  <a:noFill/>
                </a:ln>
                <a:solidFill>
                  <a:schemeClr val="tx1"/>
                </a:solidFill>
                <a:effectLst/>
                <a:ea typeface="Times New Roman" panose="02020603050405020304" pitchFamily="18" charset="0"/>
              </a:rPr>
              <a:t> este un limbaj de marcare folosit pentru a organiza datele într-o structură ierarhică (ca un arbore).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o-RO" altLang="ro-RO" sz="1600" b="1" i="0" u="none" strike="noStrike" cap="none" normalizeH="0" baseline="0" dirty="0">
                <a:ln>
                  <a:noFill/>
                </a:ln>
                <a:solidFill>
                  <a:schemeClr val="tx1"/>
                </a:solidFill>
                <a:effectLst/>
                <a:ea typeface="Times New Roman" panose="02020603050405020304" pitchFamily="18" charset="0"/>
              </a:rPr>
              <a:t>Este foarte folosit în sisteme oficiale, baze de date și schimb de informații între instituții.</a:t>
            </a:r>
          </a:p>
          <a:p>
            <a:pPr marL="0" indent="0" defTabSz="914400">
              <a:buFontTx/>
              <a:buChar char="•"/>
            </a:pPr>
            <a:r>
              <a:rPr lang="ro-RO" altLang="ro-RO" sz="1600" b="1" dirty="0">
                <a:ea typeface="Times New Roman" panose="02020603050405020304" pitchFamily="18" charset="0"/>
              </a:rPr>
              <a:t>XML</a:t>
            </a:r>
            <a:r>
              <a:rPr lang="ro-RO" altLang="ro-RO" sz="1600" dirty="0">
                <a:ea typeface="Times New Roman" panose="02020603050405020304" pitchFamily="18" charset="0"/>
              </a:rPr>
              <a:t> = mai „rigid”, dar foarte folosit în instituții și sisteme oficiale.</a:t>
            </a:r>
          </a:p>
          <a:p>
            <a:pPr marL="0" indent="0" defTabSz="914400">
              <a:buNone/>
            </a:pPr>
            <a:endParaRPr lang="ro-RO" altLang="ro-RO" sz="1600" b="1" dirty="0">
              <a:solidFill>
                <a:srgbClr val="00B050"/>
              </a:solidFill>
              <a:ea typeface="Times New Roman" panose="02020603050405020304" pitchFamily="18" charset="0"/>
            </a:endParaRPr>
          </a:p>
          <a:p>
            <a:pPr marL="0" indent="0" defTabSz="914400">
              <a:buNone/>
            </a:pPr>
            <a:r>
              <a:rPr lang="ro-RO" altLang="ro-RO" sz="1600" b="1" dirty="0">
                <a:solidFill>
                  <a:srgbClr val="00B050"/>
                </a:solidFill>
                <a:ea typeface="Times New Roman" panose="02020603050405020304" pitchFamily="18" charset="0"/>
              </a:rPr>
              <a:t>Ce este JSON?</a:t>
            </a:r>
          </a:p>
          <a:p>
            <a:pPr marL="0" indent="0" defTabSz="914400">
              <a:buNone/>
            </a:pPr>
            <a:endParaRPr lang="ro-RO" altLang="ro-RO" sz="1600" b="1" dirty="0">
              <a:solidFill>
                <a:srgbClr val="00B050"/>
              </a:solidFill>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o-RO" altLang="ro-RO" sz="1600" b="1" i="0" u="none" strike="noStrike" cap="none" normalizeH="0" baseline="0" dirty="0">
                <a:ln>
                  <a:noFill/>
                </a:ln>
                <a:solidFill>
                  <a:schemeClr val="tx1"/>
                </a:solidFill>
                <a:effectLst/>
                <a:ea typeface="Times New Roman" panose="02020603050405020304" pitchFamily="18" charset="0"/>
              </a:rPr>
              <a:t>JSON (JavaScript Object Notation)</a:t>
            </a:r>
            <a:r>
              <a:rPr kumimoji="0" lang="ro-RO" altLang="ro-RO" sz="1600" b="0" i="0" u="none" strike="noStrike" cap="none" normalizeH="0" baseline="0" dirty="0">
                <a:ln>
                  <a:noFill/>
                </a:ln>
                <a:solidFill>
                  <a:schemeClr val="tx1"/>
                </a:solidFill>
                <a:effectLst/>
                <a:ea typeface="Times New Roman" panose="02020603050405020304" pitchFamily="18" charset="0"/>
              </a:rPr>
              <a:t> este un format mai simplu și mai prietenos pentru oameni și calculatoare.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o-RO" altLang="ro-RO" sz="1600" b="0" i="0" u="none" strike="noStrike" cap="none" normalizeH="0" baseline="0" dirty="0">
                <a:ln>
                  <a:noFill/>
                </a:ln>
                <a:solidFill>
                  <a:schemeClr val="tx1"/>
                </a:solidFill>
                <a:effectLst/>
                <a:ea typeface="Times New Roman" panose="02020603050405020304" pitchFamily="18" charset="0"/>
              </a:rPr>
              <a:t>Este foarte folosit în aplicații web, API-uri și schimb rapid de date.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o-RO" altLang="ro-RO" sz="1600" b="1" i="0" u="none" strike="noStrike" cap="none" normalizeH="0" baseline="0" dirty="0">
                <a:ln>
                  <a:noFill/>
                </a:ln>
                <a:solidFill>
                  <a:schemeClr val="tx1"/>
                </a:solidFill>
                <a:effectLst/>
                <a:ea typeface="Times New Roman" panose="02020603050405020304" pitchFamily="18" charset="0"/>
              </a:rPr>
              <a:t>JSON</a:t>
            </a:r>
            <a:r>
              <a:rPr kumimoji="0" lang="ro-RO" altLang="ro-RO" sz="1600" b="0" i="0" u="none" strike="noStrike" cap="none" normalizeH="0" baseline="0" dirty="0">
                <a:ln>
                  <a:noFill/>
                </a:ln>
                <a:solidFill>
                  <a:schemeClr val="tx1"/>
                </a:solidFill>
                <a:effectLst/>
                <a:ea typeface="Times New Roman" panose="02020603050405020304" pitchFamily="18" charset="0"/>
              </a:rPr>
              <a:t> = mai „ușor de citit”, preferat în aplicații moderne și schimb rapid de date.</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ro-RO" altLang="ro-RO" sz="1600" b="0" i="0" u="none" strike="noStrike" cap="none" normalizeH="0" baseline="0" dirty="0">
              <a:ln>
                <a:noFill/>
              </a:ln>
              <a:solidFill>
                <a:schemeClr val="tx1"/>
              </a:solidFill>
              <a:effectLst/>
              <a:ea typeface="Times New Roman" panose="02020603050405020304" pitchFamily="18" charset="0"/>
            </a:endParaRPr>
          </a:p>
          <a:p>
            <a:pPr marL="0" lvl="0" indent="0" defTabSz="914400">
              <a:buNone/>
            </a:pPr>
            <a:r>
              <a:rPr lang="en-US" altLang="ro-RO" sz="1600" dirty="0" err="1">
                <a:ea typeface="Times New Roman" panose="02020603050405020304" pitchFamily="18" charset="0"/>
              </a:rPr>
              <a:t>Definitiile</a:t>
            </a:r>
            <a:r>
              <a:rPr lang="en-US" altLang="ro-RO" sz="1600" dirty="0">
                <a:ea typeface="Times New Roman" panose="02020603050405020304" pitchFamily="18" charset="0"/>
              </a:rPr>
              <a:t> </a:t>
            </a:r>
            <a:r>
              <a:rPr lang="en-US" altLang="ro-RO" sz="1600" dirty="0" err="1">
                <a:ea typeface="Times New Roman" panose="02020603050405020304" pitchFamily="18" charset="0"/>
              </a:rPr>
              <a:t>necesare</a:t>
            </a:r>
            <a:r>
              <a:rPr lang="en-US" altLang="ro-RO" sz="1600" dirty="0">
                <a:ea typeface="Times New Roman" panose="02020603050405020304" pitchFamily="18" charset="0"/>
              </a:rPr>
              <a:t> </a:t>
            </a:r>
            <a:r>
              <a:rPr lang="en-US" altLang="ro-RO" sz="1600" dirty="0" err="1">
                <a:ea typeface="Times New Roman" panose="02020603050405020304" pitchFamily="18" charset="0"/>
              </a:rPr>
              <a:t>generarii</a:t>
            </a:r>
            <a:r>
              <a:rPr lang="en-US" altLang="ro-RO" sz="1600" dirty="0">
                <a:ea typeface="Times New Roman" panose="02020603050405020304" pitchFamily="18" charset="0"/>
              </a:rPr>
              <a:t> </a:t>
            </a:r>
            <a:r>
              <a:rPr lang="en-US" altLang="ro-RO" sz="1600" dirty="0" err="1">
                <a:ea typeface="Times New Roman" panose="02020603050405020304" pitchFamily="18" charset="0"/>
              </a:rPr>
              <a:t>acestor</a:t>
            </a:r>
            <a:r>
              <a:rPr lang="en-US" altLang="ro-RO" sz="1600" dirty="0">
                <a:ea typeface="Times New Roman" panose="02020603050405020304" pitchFamily="18" charset="0"/>
              </a:rPr>
              <a:t> </a:t>
            </a:r>
            <a:r>
              <a:rPr lang="en-US" altLang="ro-RO" sz="1600" dirty="0" err="1">
                <a:ea typeface="Times New Roman" panose="02020603050405020304" pitchFamily="18" charset="0"/>
              </a:rPr>
              <a:t>fisiere</a:t>
            </a:r>
            <a:r>
              <a:rPr lang="ro-RO" altLang="ro-RO" sz="1600" dirty="0">
                <a:ea typeface="Times New Roman" panose="02020603050405020304" pitchFamily="18" charset="0"/>
              </a:rPr>
              <a:t> </a:t>
            </a:r>
            <a:r>
              <a:rPr lang="en-US" altLang="ro-RO" sz="1600" dirty="0">
                <a:ea typeface="Times New Roman" panose="02020603050405020304" pitchFamily="18" charset="0"/>
              </a:rPr>
              <a:t>(</a:t>
            </a:r>
            <a:r>
              <a:rPr lang="ro-RO" altLang="ro-RO" sz="1600" dirty="0">
                <a:ea typeface="Times New Roman" panose="02020603050405020304" pitchFamily="18" charset="0"/>
              </a:rPr>
              <a:t>JSON si XML</a:t>
            </a:r>
            <a:r>
              <a:rPr lang="en-US" altLang="ro-RO" sz="1600" dirty="0">
                <a:ea typeface="Times New Roman" panose="02020603050405020304" pitchFamily="18" charset="0"/>
              </a:rPr>
              <a:t>)</a:t>
            </a:r>
            <a:r>
              <a:rPr lang="ro-RO" altLang="ro-RO" sz="1600" dirty="0">
                <a:ea typeface="Times New Roman" panose="02020603050405020304" pitchFamily="18" charset="0"/>
              </a:rPr>
              <a:t> se </a:t>
            </a:r>
            <a:r>
              <a:rPr lang="en-US" altLang="ro-RO" sz="1600" dirty="0">
                <a:ea typeface="Times New Roman" panose="02020603050405020304" pitchFamily="18" charset="0"/>
              </a:rPr>
              <a:t>pot consulta in</a:t>
            </a:r>
            <a:r>
              <a:rPr lang="ro-RO" altLang="ro-RO" sz="1600" dirty="0">
                <a:ea typeface="Times New Roman" panose="02020603050405020304" pitchFamily="18" charset="0"/>
              </a:rPr>
              <a:t> </a:t>
            </a:r>
            <a:r>
              <a:rPr lang="en-US" altLang="ro-RO" sz="1600" dirty="0" err="1">
                <a:ea typeface="Times New Roman" panose="02020603050405020304" pitchFamily="18" charset="0"/>
              </a:rPr>
              <a:t>aplicatie</a:t>
            </a: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105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sz="3200" dirty="0" err="1"/>
              <a:t>Rolul</a:t>
            </a:r>
            <a:r>
              <a:rPr sz="3200" dirty="0"/>
              <a:t> </a:t>
            </a:r>
            <a:r>
              <a:rPr sz="3200" dirty="0" err="1"/>
              <a:t>Referentului</a:t>
            </a:r>
            <a:r>
              <a:rPr lang="ro-RO" sz="3200" dirty="0"/>
              <a:t> în RENNS</a:t>
            </a:r>
            <a:endParaRPr sz="3200" dirty="0"/>
          </a:p>
        </p:txBody>
      </p:sp>
      <p:sp>
        <p:nvSpPr>
          <p:cNvPr id="3" name="Content Placeholder 2"/>
          <p:cNvSpPr>
            <a:spLocks noGrp="1"/>
          </p:cNvSpPr>
          <p:nvPr>
            <p:ph idx="1"/>
          </p:nvPr>
        </p:nvSpPr>
        <p:spPr/>
        <p:txBody>
          <a:bodyPr/>
          <a:lstStyle/>
          <a:p>
            <a:pPr marL="0" indent="0">
              <a:buNone/>
              <a:defRPr sz="1800"/>
            </a:pPr>
            <a:r>
              <a:rPr lang="ro-RO" sz="1600" dirty="0"/>
              <a:t>	</a:t>
            </a:r>
          </a:p>
          <a:p>
            <a:pPr marL="0" indent="0">
              <a:buNone/>
              <a:defRPr sz="1800"/>
            </a:pPr>
            <a:r>
              <a:rPr lang="ro-RO" sz="1600" dirty="0"/>
              <a:t>	</a:t>
            </a:r>
          </a:p>
          <a:p>
            <a:pPr marL="0" indent="0" algn="just">
              <a:buNone/>
              <a:defRPr sz="1800"/>
            </a:pPr>
            <a:r>
              <a:rPr lang="ro-RO" sz="1600" dirty="0"/>
              <a:t>	Referentul este utilizatorul responsabil cu </a:t>
            </a:r>
            <a:r>
              <a:rPr lang="ro-RO" sz="1600" b="1" dirty="0"/>
              <a:t>introducerea datelor</a:t>
            </a:r>
            <a:r>
              <a:rPr lang="ro-RO" sz="1600" dirty="0"/>
              <a:t> în platforma RENNS, în cadrul administrației publice locale. El lucrează în etapa de „schiță”, unde creează, completează și corectează informațiile, înainte ca acestea să fie verificate și aprobate de Supervizor.</a:t>
            </a:r>
          </a:p>
          <a:p>
            <a:pPr marL="0" indent="0" algn="just">
              <a:buNone/>
              <a:defRPr sz="1800"/>
            </a:pPr>
            <a:r>
              <a:rPr lang="ro-RO" sz="1600" dirty="0"/>
              <a:t>	</a:t>
            </a:r>
            <a:endParaRPr dirty="0"/>
          </a:p>
        </p:txBody>
      </p:sp>
    </p:spTree>
    <p:extLst>
      <p:ext uri="{BB962C8B-B14F-4D97-AF65-F5344CB8AC3E}">
        <p14:creationId xmlns:p14="http://schemas.microsoft.com/office/powerpoint/2010/main" val="1507847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Exmplu fisier .json</a:t>
            </a:r>
            <a:br>
              <a:rPr lang="ro-RO" sz="3200" dirty="0"/>
            </a:br>
            <a:endParaRPr lang="ro-RO" sz="3200" dirty="0"/>
          </a:p>
        </p:txBody>
      </p:sp>
      <p:pic>
        <p:nvPicPr>
          <p:cNvPr id="4" name="Picture 3"/>
          <p:cNvPicPr>
            <a:picLocks noChangeAspect="1"/>
          </p:cNvPicPr>
          <p:nvPr/>
        </p:nvPicPr>
        <p:blipFill>
          <a:blip r:embed="rId2"/>
          <a:stretch>
            <a:fillRect/>
          </a:stretch>
        </p:blipFill>
        <p:spPr>
          <a:xfrm>
            <a:off x="1322885" y="1188101"/>
            <a:ext cx="6498230" cy="5101916"/>
          </a:xfrm>
          <a:prstGeom prst="rect">
            <a:avLst/>
          </a:prstGeom>
        </p:spPr>
      </p:pic>
    </p:spTree>
    <p:extLst>
      <p:ext uri="{BB962C8B-B14F-4D97-AF65-F5344CB8AC3E}">
        <p14:creationId xmlns:p14="http://schemas.microsoft.com/office/powerpoint/2010/main" val="1516584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Import Date</a:t>
            </a:r>
            <a:br>
              <a:rPr lang="ro-RO" sz="3200" dirty="0"/>
            </a:br>
            <a:r>
              <a:rPr lang="ro-RO" sz="3200" dirty="0"/>
              <a:t/>
            </a:r>
            <a:br>
              <a:rPr lang="ro-RO" sz="3200" dirty="0"/>
            </a:br>
            <a:r>
              <a:rPr lang="ro-RO" sz="3200" dirty="0"/>
              <a:t/>
            </a:r>
            <a:br>
              <a:rPr lang="ro-RO" sz="3200" dirty="0"/>
            </a:br>
            <a:endParaRPr lang="ro-RO" sz="3200" dirty="0"/>
          </a:p>
        </p:txBody>
      </p:sp>
      <p:pic>
        <p:nvPicPr>
          <p:cNvPr id="4" name="Content Placeholder 3"/>
          <p:cNvPicPr>
            <a:picLocks noGrp="1" noChangeAspect="1"/>
          </p:cNvPicPr>
          <p:nvPr>
            <p:ph idx="1"/>
          </p:nvPr>
        </p:nvPicPr>
        <p:blipFill>
          <a:blip r:embed="rId2"/>
          <a:stretch>
            <a:fillRect/>
          </a:stretch>
        </p:blipFill>
        <p:spPr>
          <a:xfrm>
            <a:off x="599862" y="1600200"/>
            <a:ext cx="7944275" cy="4525963"/>
          </a:xfrm>
          <a:prstGeom prst="rect">
            <a:avLst/>
          </a:prstGeom>
        </p:spPr>
      </p:pic>
    </p:spTree>
    <p:extLst>
      <p:ext uri="{BB962C8B-B14F-4D97-AF65-F5344CB8AC3E}">
        <p14:creationId xmlns:p14="http://schemas.microsoft.com/office/powerpoint/2010/main" val="1434168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Gestiune Importuri</a:t>
            </a:r>
            <a:br>
              <a:rPr lang="ro-RO" sz="3200" dirty="0"/>
            </a:br>
            <a:r>
              <a:rPr lang="ro-RO" sz="3200" dirty="0"/>
              <a:t/>
            </a:r>
            <a:br>
              <a:rPr lang="ro-RO" sz="3200" dirty="0"/>
            </a:br>
            <a:r>
              <a:rPr lang="ro-RO" sz="3200" dirty="0"/>
              <a:t/>
            </a:r>
            <a:br>
              <a:rPr lang="ro-RO" sz="3200" dirty="0"/>
            </a:br>
            <a:endParaRPr lang="ro-RO" sz="3200" dirty="0"/>
          </a:p>
        </p:txBody>
      </p:sp>
      <p:pic>
        <p:nvPicPr>
          <p:cNvPr id="4" name="Content Placeholder 3"/>
          <p:cNvPicPr>
            <a:picLocks noGrp="1" noChangeAspect="1"/>
          </p:cNvPicPr>
          <p:nvPr>
            <p:ph idx="1"/>
          </p:nvPr>
        </p:nvPicPr>
        <p:blipFill>
          <a:blip r:embed="rId3"/>
          <a:stretch>
            <a:fillRect/>
          </a:stretch>
        </p:blipFill>
        <p:spPr>
          <a:xfrm>
            <a:off x="721605" y="1945681"/>
            <a:ext cx="7340675" cy="3066994"/>
          </a:xfrm>
          <a:prstGeom prst="rect">
            <a:avLst/>
          </a:prstGeom>
        </p:spPr>
      </p:pic>
    </p:spTree>
    <p:extLst>
      <p:ext uri="{BB962C8B-B14F-4D97-AF65-F5344CB8AC3E}">
        <p14:creationId xmlns:p14="http://schemas.microsoft.com/office/powerpoint/2010/main" val="2779659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Atenționări Import</a:t>
            </a:r>
            <a:br>
              <a:rPr lang="ro-RO" sz="3200" dirty="0"/>
            </a:br>
            <a:endParaRPr lang="ro-RO" sz="3200" dirty="0"/>
          </a:p>
        </p:txBody>
      </p:sp>
      <p:sp>
        <p:nvSpPr>
          <p:cNvPr id="3" name="Content Placeholder 2"/>
          <p:cNvSpPr>
            <a:spLocks noGrp="1"/>
          </p:cNvSpPr>
          <p:nvPr>
            <p:ph idx="1"/>
          </p:nvPr>
        </p:nvSpPr>
        <p:spPr/>
        <p:txBody>
          <a:bodyPr>
            <a:normAutofit/>
          </a:bodyPr>
          <a:lstStyle/>
          <a:p>
            <a:endParaRPr lang="ro-RO" sz="1600" dirty="0"/>
          </a:p>
          <a:p>
            <a:r>
              <a:rPr lang="ro-RO" sz="1600" dirty="0"/>
              <a:t>Importul este gândit pentru încarcarea inițială pe UAT.</a:t>
            </a:r>
          </a:p>
          <a:p>
            <a:r>
              <a:rPr lang="ro-RO" sz="1600" dirty="0"/>
              <a:t>Nu este</a:t>
            </a:r>
            <a:r>
              <a:rPr lang="en-US" sz="1600" dirty="0"/>
              <a:t> </a:t>
            </a:r>
            <a:r>
              <a:rPr lang="en-US" sz="1600" dirty="0" err="1"/>
              <a:t>gandit</a:t>
            </a:r>
            <a:r>
              <a:rPr lang="ro-RO" sz="1600" dirty="0"/>
              <a:t> pentru </a:t>
            </a:r>
            <a:r>
              <a:rPr lang="en-US" sz="1600" dirty="0" err="1"/>
              <a:t>actualizarea</a:t>
            </a:r>
            <a:r>
              <a:rPr lang="en-US" sz="1600" dirty="0"/>
              <a:t> </a:t>
            </a:r>
            <a:r>
              <a:rPr lang="en-US" sz="1600" dirty="0" err="1"/>
              <a:t>datelor</a:t>
            </a:r>
            <a:r>
              <a:rPr lang="en-US" sz="1600" dirty="0"/>
              <a:t> </a:t>
            </a:r>
            <a:r>
              <a:rPr lang="en-US" sz="1600" dirty="0" err="1"/>
              <a:t>deja</a:t>
            </a:r>
            <a:r>
              <a:rPr lang="ro-RO" sz="1600" dirty="0"/>
              <a:t> încarcate.</a:t>
            </a:r>
          </a:p>
        </p:txBody>
      </p:sp>
    </p:spTree>
    <p:extLst>
      <p:ext uri="{BB962C8B-B14F-4D97-AF65-F5344CB8AC3E}">
        <p14:creationId xmlns:p14="http://schemas.microsoft.com/office/powerpoint/2010/main" val="31826083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Modul </a:t>
            </a:r>
            <a:r>
              <a:rPr sz="3200" dirty="0" err="1"/>
              <a:t>Rapoarte</a:t>
            </a:r>
            <a:r>
              <a:rPr lang="ro-RO" sz="3200" dirty="0"/>
              <a:t/>
            </a:r>
            <a:br>
              <a:rPr lang="ro-RO" sz="3200" dirty="0"/>
            </a:br>
            <a:r>
              <a:rPr lang="ro-RO" sz="3200" dirty="0"/>
              <a:t/>
            </a:r>
            <a:br>
              <a:rPr lang="ro-RO" sz="3200" dirty="0"/>
            </a:br>
            <a:r>
              <a:rPr lang="ro-RO" sz="3200" dirty="0"/>
              <a:t/>
            </a:r>
            <a:br>
              <a:rPr lang="ro-RO" sz="3200" dirty="0"/>
            </a:br>
            <a:endParaRPr sz="3200" dirty="0"/>
          </a:p>
        </p:txBody>
      </p:sp>
      <p:sp>
        <p:nvSpPr>
          <p:cNvPr id="3" name="Content Placeholder 2"/>
          <p:cNvSpPr>
            <a:spLocks noGrp="1"/>
          </p:cNvSpPr>
          <p:nvPr>
            <p:ph idx="1"/>
          </p:nvPr>
        </p:nvSpPr>
        <p:spPr/>
        <p:txBody>
          <a:bodyPr/>
          <a:lstStyle/>
          <a:p>
            <a:pPr>
              <a:defRPr sz="1800"/>
            </a:pPr>
            <a:r>
              <a:rPr lang="ro-RO" sz="1600" dirty="0"/>
              <a:t>Modul </a:t>
            </a:r>
            <a:r>
              <a:rPr lang="ro-RO" sz="1600" b="1" dirty="0"/>
              <a:t>Rapoarte</a:t>
            </a:r>
            <a:r>
              <a:rPr lang="ro-RO" sz="1600" dirty="0"/>
              <a:t> este componenta din RENNS care permite generarea rapidă a </a:t>
            </a:r>
            <a:r>
              <a:rPr lang="en-US" sz="1600" dirty="0" err="1"/>
              <a:t>Certificatului</a:t>
            </a:r>
            <a:r>
              <a:rPr lang="en-US" sz="1600" dirty="0"/>
              <a:t> de </a:t>
            </a:r>
            <a:r>
              <a:rPr lang="en-US" sz="1600" dirty="0" err="1"/>
              <a:t>Nomenclatura</a:t>
            </a:r>
            <a:r>
              <a:rPr lang="en-US" sz="1600" dirty="0"/>
              <a:t> </a:t>
            </a:r>
            <a:r>
              <a:rPr lang="en-US" sz="1600" dirty="0" err="1"/>
              <a:t>stradala</a:t>
            </a:r>
            <a:r>
              <a:rPr lang="en-US" sz="1600" dirty="0"/>
              <a:t>, cat </a:t>
            </a:r>
            <a:r>
              <a:rPr lang="en-US" sz="1600" dirty="0" err="1"/>
              <a:t>si</a:t>
            </a:r>
            <a:r>
              <a:rPr lang="en-US" sz="1600" dirty="0"/>
              <a:t> a </a:t>
            </a:r>
            <a:r>
              <a:rPr lang="ro-RO" sz="1600" dirty="0"/>
              <a:t>unor documente PDF cu informații oficiale despre </a:t>
            </a:r>
            <a:r>
              <a:rPr lang="ro-RO" sz="1600" b="1" dirty="0"/>
              <a:t>numerele administrative</a:t>
            </a:r>
            <a:r>
              <a:rPr lang="en-US" sz="1600" b="1" dirty="0"/>
              <a:t> </a:t>
            </a:r>
            <a:r>
              <a:rPr lang="en-US" sz="1600" b="1" dirty="0" err="1"/>
              <a:t>si</a:t>
            </a:r>
            <a:r>
              <a:rPr lang="en-US" sz="1600" b="1" dirty="0"/>
              <a:t> </a:t>
            </a:r>
            <a:r>
              <a:rPr lang="en-US" sz="1600" b="1" dirty="0" err="1"/>
              <a:t>drumuri</a:t>
            </a:r>
            <a:r>
              <a:rPr lang="ro-RO" sz="1600" b="1" dirty="0"/>
              <a:t> publicate</a:t>
            </a:r>
            <a:r>
              <a:rPr lang="ro-RO" sz="1600" dirty="0"/>
              <a:t>. Este un instrument de consultare și export, util pentru verificări interne, arhivare, comunicare cu cetățenii.</a:t>
            </a:r>
            <a:r>
              <a:rPr lang="en-US" sz="1600" dirty="0"/>
              <a:t> </a:t>
            </a:r>
            <a:endParaRPr lang="ro-RO" sz="1600" b="1" dirty="0"/>
          </a:p>
          <a:p>
            <a:pPr marL="0" indent="0">
              <a:buNone/>
              <a:defRPr sz="1800"/>
            </a:pPr>
            <a:endParaRPr lang="ro-RO" sz="1600" dirty="0"/>
          </a:p>
          <a:p>
            <a:pPr>
              <a:defRPr sz="1800"/>
            </a:pPr>
            <a:r>
              <a:rPr lang="en-US" sz="1600" dirty="0" err="1"/>
              <a:t>Rapoartele</a:t>
            </a:r>
            <a:r>
              <a:rPr lang="en-US" sz="1600" dirty="0"/>
              <a:t> </a:t>
            </a:r>
            <a:r>
              <a:rPr lang="ro-RO" sz="1600" dirty="0"/>
              <a:t>extrag și prezintă datele </a:t>
            </a:r>
            <a:r>
              <a:rPr lang="ro-RO" sz="1600" b="1" dirty="0"/>
              <a:t>așa cum sunt publicate în Registru</a:t>
            </a:r>
            <a:r>
              <a:rPr lang="ro-RO" sz="1600" dirty="0"/>
              <a:t>, garantând că raportul reflectă situația oficială și actualizată a adreselor din RENNS.</a:t>
            </a:r>
          </a:p>
          <a:p>
            <a:pPr>
              <a:defRPr sz="1800"/>
            </a:pPr>
            <a:endParaRPr lang="ro-RO" sz="1800" dirty="0"/>
          </a:p>
          <a:p>
            <a:pPr>
              <a:defRPr sz="1800"/>
            </a:pP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Modul </a:t>
            </a:r>
            <a:r>
              <a:rPr sz="3200" dirty="0" err="1"/>
              <a:t>Rapoarte</a:t>
            </a:r>
            <a:endParaRPr sz="3200" dirty="0"/>
          </a:p>
        </p:txBody>
      </p:sp>
      <p:sp>
        <p:nvSpPr>
          <p:cNvPr id="3" name="Content Placeholder 2"/>
          <p:cNvSpPr>
            <a:spLocks noGrp="1"/>
          </p:cNvSpPr>
          <p:nvPr>
            <p:ph idx="1"/>
          </p:nvPr>
        </p:nvSpPr>
        <p:spPr/>
        <p:txBody>
          <a:bodyPr>
            <a:normAutofit/>
          </a:bodyPr>
          <a:lstStyle/>
          <a:p>
            <a:pPr marL="0" indent="0">
              <a:buNone/>
            </a:pPr>
            <a:r>
              <a:rPr lang="ro-RO" sz="1600" dirty="0"/>
              <a:t>În acest modul, utilizatorii pot:</a:t>
            </a:r>
          </a:p>
          <a:p>
            <a:pPr lvl="0"/>
            <a:r>
              <a:rPr lang="ro-RO" sz="1600" dirty="0"/>
              <a:t>selecta localitatea și drumul dorit,</a:t>
            </a:r>
          </a:p>
          <a:p>
            <a:pPr lvl="0"/>
            <a:r>
              <a:rPr lang="ro-RO" sz="1600" dirty="0"/>
              <a:t>genera un raport complet cu toate numerele administrative publicate,</a:t>
            </a:r>
          </a:p>
          <a:p>
            <a:pPr lvl="0"/>
            <a:r>
              <a:rPr lang="ro-RO" sz="1600" dirty="0"/>
              <a:t>vizualiza informațiile într-un format standardizat,</a:t>
            </a:r>
          </a:p>
          <a:p>
            <a:pPr lvl="0"/>
            <a:r>
              <a:rPr lang="ro-RO" sz="1600" dirty="0"/>
              <a:t>descărca raportul în format PDF.</a:t>
            </a:r>
          </a:p>
          <a:p>
            <a:pPr>
              <a:defRPr sz="1800"/>
            </a:pPr>
            <a:endParaRPr sz="1800" dirty="0"/>
          </a:p>
        </p:txBody>
      </p:sp>
    </p:spTree>
    <p:extLst>
      <p:ext uri="{BB962C8B-B14F-4D97-AF65-F5344CB8AC3E}">
        <p14:creationId xmlns:p14="http://schemas.microsoft.com/office/powerpoint/2010/main" val="5950280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Generare rapoarte</a:t>
            </a:r>
            <a:br>
              <a:rPr lang="ro-RO" sz="3200" dirty="0"/>
            </a:br>
            <a:endParaRPr lang="ro-RO" sz="3200" dirty="0"/>
          </a:p>
        </p:txBody>
      </p:sp>
      <p:pic>
        <p:nvPicPr>
          <p:cNvPr id="4" name="Content Placeholder 3"/>
          <p:cNvPicPr>
            <a:picLocks noGrp="1" noChangeAspect="1"/>
          </p:cNvPicPr>
          <p:nvPr>
            <p:ph idx="1"/>
          </p:nvPr>
        </p:nvPicPr>
        <p:blipFill>
          <a:blip r:embed="rId3"/>
          <a:stretch>
            <a:fillRect/>
          </a:stretch>
        </p:blipFill>
        <p:spPr>
          <a:xfrm>
            <a:off x="1236131" y="1296452"/>
            <a:ext cx="6233305" cy="4054469"/>
          </a:xfrm>
          <a:prstGeom prst="rect">
            <a:avLst/>
          </a:prstGeom>
        </p:spPr>
      </p:pic>
    </p:spTree>
    <p:extLst>
      <p:ext uri="{BB962C8B-B14F-4D97-AF65-F5344CB8AC3E}">
        <p14:creationId xmlns:p14="http://schemas.microsoft.com/office/powerpoint/2010/main" val="21764560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Manuale</a:t>
            </a:r>
            <a:br>
              <a:rPr lang="ro-RO" sz="3200" dirty="0"/>
            </a:br>
            <a:r>
              <a:rPr lang="ro-RO" sz="3200" dirty="0"/>
              <a:t/>
            </a:r>
            <a:br>
              <a:rPr lang="ro-RO" sz="3200" dirty="0"/>
            </a:br>
            <a:r>
              <a:rPr lang="ro-RO" sz="3200" dirty="0"/>
              <a:t/>
            </a:r>
            <a:br>
              <a:rPr lang="ro-RO" sz="3200" dirty="0"/>
            </a:br>
            <a:endParaRPr lang="ro-RO" sz="3200" dirty="0"/>
          </a:p>
        </p:txBody>
      </p:sp>
      <p:pic>
        <p:nvPicPr>
          <p:cNvPr id="6" name="Picture 5"/>
          <p:cNvPicPr>
            <a:picLocks noChangeAspect="1"/>
          </p:cNvPicPr>
          <p:nvPr/>
        </p:nvPicPr>
        <p:blipFill>
          <a:blip r:embed="rId2"/>
          <a:stretch>
            <a:fillRect/>
          </a:stretch>
        </p:blipFill>
        <p:spPr>
          <a:xfrm>
            <a:off x="1265674" y="1220579"/>
            <a:ext cx="6071560" cy="4945561"/>
          </a:xfrm>
          <a:prstGeom prst="rect">
            <a:avLst/>
          </a:prstGeom>
        </p:spPr>
      </p:pic>
    </p:spTree>
    <p:extLst>
      <p:ext uri="{BB962C8B-B14F-4D97-AF65-F5344CB8AC3E}">
        <p14:creationId xmlns:p14="http://schemas.microsoft.com/office/powerpoint/2010/main" val="9454284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419"/>
            <a:ext cx="8229600" cy="793998"/>
          </a:xfrm>
        </p:spPr>
        <p:txBody>
          <a:bodyPr>
            <a:normAutofit fontScale="90000"/>
          </a:bodyPr>
          <a:lstStyle/>
          <a:p>
            <a:pPr algn="l"/>
            <a:r>
              <a:rPr lang="ro-RO" sz="3200" dirty="0"/>
              <a:t/>
            </a:r>
            <a:br>
              <a:rPr lang="ro-RO" sz="3200" dirty="0"/>
            </a:br>
            <a:r>
              <a:rPr lang="ro-RO" sz="3200" dirty="0"/>
              <a:t>Greșeli Frecvente în RENNS</a:t>
            </a:r>
            <a:br>
              <a:rPr lang="ro-RO" sz="3200" dirty="0"/>
            </a:br>
            <a:endParaRPr lang="ro-RO" sz="3200" dirty="0"/>
          </a:p>
        </p:txBody>
      </p:sp>
      <p:sp>
        <p:nvSpPr>
          <p:cNvPr id="3" name="Content Placeholder 2"/>
          <p:cNvSpPr>
            <a:spLocks noGrp="1"/>
          </p:cNvSpPr>
          <p:nvPr>
            <p:ph idx="1"/>
          </p:nvPr>
        </p:nvSpPr>
        <p:spPr>
          <a:xfrm>
            <a:off x="743638" y="1181559"/>
            <a:ext cx="8229600" cy="4525963"/>
          </a:xfrm>
        </p:spPr>
        <p:txBody>
          <a:bodyPr>
            <a:normAutofit/>
          </a:bodyPr>
          <a:lstStyle/>
          <a:p>
            <a:pPr>
              <a:buSzPct val="201000"/>
              <a:buBlip>
                <a:blip r:embed="rId2"/>
              </a:buBlip>
            </a:pPr>
            <a:r>
              <a:rPr lang="ro-RO" sz="1600" b="1" dirty="0"/>
              <a:t>Vectorizare incorectă a drumurilor</a:t>
            </a:r>
          </a:p>
          <a:p>
            <a:pPr marL="0" indent="0">
              <a:buSzPct val="201000"/>
              <a:buNone/>
            </a:pPr>
            <a:endParaRPr lang="ro-RO" sz="1600" b="1" dirty="0"/>
          </a:p>
          <a:p>
            <a:pPr>
              <a:buSzPct val="201000"/>
              <a:buBlip>
                <a:blip r:embed="rId2"/>
              </a:buBlip>
            </a:pPr>
            <a:r>
              <a:rPr lang="ro-RO" sz="1600" b="1" dirty="0"/>
              <a:t>Documente legale lipsă sau greșite </a:t>
            </a:r>
          </a:p>
          <a:p>
            <a:pPr marL="0" indent="0">
              <a:buSzPct val="201000"/>
              <a:buNone/>
            </a:pPr>
            <a:endParaRPr lang="ro-RO" sz="1600" b="1" dirty="0"/>
          </a:p>
          <a:p>
            <a:pPr>
              <a:buSzPct val="201000"/>
              <a:buBlip>
                <a:blip r:embed="rId2"/>
              </a:buBlip>
            </a:pPr>
            <a:r>
              <a:rPr lang="ro-RO" sz="1600" b="1" dirty="0"/>
              <a:t>Câmpuri obligatorii necompletate</a:t>
            </a:r>
          </a:p>
          <a:p>
            <a:pPr marL="0" indent="0">
              <a:buSzPct val="201000"/>
              <a:buNone/>
            </a:pPr>
            <a:endParaRPr lang="ro-RO" sz="1600" b="1" dirty="0"/>
          </a:p>
          <a:p>
            <a:pPr>
              <a:buSzPct val="201000"/>
              <a:buBlip>
                <a:blip r:embed="rId2"/>
              </a:buBlip>
            </a:pPr>
            <a:r>
              <a:rPr lang="ro-RO" sz="1600" b="1" dirty="0"/>
              <a:t>Poziționarea greșită a numerelor </a:t>
            </a:r>
          </a:p>
          <a:p>
            <a:pPr marL="0" indent="0">
              <a:buSzPct val="201000"/>
              <a:buNone/>
            </a:pPr>
            <a:endParaRPr lang="ro-RO" sz="1600" b="1" dirty="0"/>
          </a:p>
          <a:p>
            <a:pPr>
              <a:buSzPct val="201000"/>
              <a:buBlip>
                <a:blip r:embed="rId2"/>
              </a:buBlip>
            </a:pPr>
            <a:r>
              <a:rPr lang="ro-RO" sz="1600" b="1" dirty="0"/>
              <a:t>Trimiterea spre procesare prea devreme</a:t>
            </a:r>
          </a:p>
          <a:p>
            <a:pPr marL="0" indent="0">
              <a:buSzPct val="201000"/>
              <a:buNone/>
            </a:pPr>
            <a:endParaRPr lang="ro-RO" sz="1600" b="1" dirty="0"/>
          </a:p>
          <a:p>
            <a:pPr>
              <a:buSzPct val="201000"/>
              <a:buBlip>
                <a:blip r:embed="rId2"/>
              </a:buBlip>
            </a:pPr>
            <a:r>
              <a:rPr lang="ro-RO" sz="1600" b="1" dirty="0"/>
              <a:t>Confuzie între „Salvează schița” și „Trimite spre procesare </a:t>
            </a:r>
          </a:p>
          <a:p>
            <a:pPr>
              <a:buSzPct val="201000"/>
              <a:buBlip>
                <a:blip r:embed="rId2"/>
              </a:buBlip>
            </a:pPr>
            <a:endParaRPr lang="ro-RO" sz="1600" b="1" dirty="0"/>
          </a:p>
          <a:p>
            <a:pPr>
              <a:buSzPct val="201000"/>
              <a:buBlip>
                <a:blip r:embed="rId2"/>
              </a:buBlip>
            </a:pPr>
            <a:r>
              <a:rPr lang="ro-RO" sz="1600" b="1" dirty="0"/>
              <a:t>Interpretarea greșită a stărilor acțiunii </a:t>
            </a:r>
          </a:p>
          <a:p>
            <a:pPr marL="0" indent="0">
              <a:buSzPct val="201000"/>
              <a:buNone/>
            </a:pPr>
            <a:endParaRPr lang="ro-RO" sz="1600" b="1" dirty="0"/>
          </a:p>
          <a:p>
            <a:pPr>
              <a:buSzPct val="201000"/>
              <a:buBlip>
                <a:blip r:embed="rId2"/>
              </a:buBlip>
            </a:pPr>
            <a:r>
              <a:rPr lang="ro-RO" sz="1600" b="1" dirty="0"/>
              <a:t>Publicarea acțiunilor incomplete</a:t>
            </a:r>
          </a:p>
          <a:p>
            <a:pPr marL="0" indent="0">
              <a:buNone/>
            </a:pPr>
            <a:endParaRPr lang="ro-RO" sz="1600" dirty="0"/>
          </a:p>
        </p:txBody>
      </p:sp>
    </p:spTree>
    <p:extLst>
      <p:ext uri="{BB962C8B-B14F-4D97-AF65-F5344CB8AC3E}">
        <p14:creationId xmlns:p14="http://schemas.microsoft.com/office/powerpoint/2010/main" val="116360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ro-RO" sz="3200" dirty="0"/>
              <a:t>Recomandări pentru UAT</a:t>
            </a:r>
          </a:p>
        </p:txBody>
      </p:sp>
      <p:sp>
        <p:nvSpPr>
          <p:cNvPr id="3" name="Content Placeholder 2"/>
          <p:cNvSpPr>
            <a:spLocks noGrp="1"/>
          </p:cNvSpPr>
          <p:nvPr>
            <p:ph idx="1"/>
          </p:nvPr>
        </p:nvSpPr>
        <p:spPr/>
        <p:txBody>
          <a:bodyPr>
            <a:normAutofit/>
          </a:bodyPr>
          <a:lstStyle/>
          <a:p>
            <a:r>
              <a:rPr lang="ro-RO" sz="1700" dirty="0"/>
              <a:t>Lucrați ordonat: </a:t>
            </a:r>
            <a:r>
              <a:rPr lang="ro-RO" sz="1700" b="1" dirty="0"/>
              <a:t>mai întâi drumurile, apoi numerele</a:t>
            </a:r>
            <a:r>
              <a:rPr lang="ro-RO" sz="1700" dirty="0"/>
              <a:t>. </a:t>
            </a:r>
            <a:r>
              <a:rPr lang="ro-RO" sz="1800" dirty="0"/>
              <a:t>După ce va asigurați ca drumurile sunt corect vectorizate puteți începe și adăugarea adreselor.  </a:t>
            </a:r>
          </a:p>
          <a:p>
            <a:r>
              <a:rPr lang="ro-RO" sz="1700" dirty="0"/>
              <a:t>Verificați documentele legale înainte de încărcare.</a:t>
            </a:r>
            <a:r>
              <a:rPr lang="ro-RO" sz="1800" dirty="0"/>
              <a:t> Evitați încărcarea documentelor greșite.</a:t>
            </a:r>
            <a:r>
              <a:rPr lang="ro-RO" sz="1700" dirty="0"/>
              <a:t> </a:t>
            </a:r>
          </a:p>
          <a:p>
            <a:r>
              <a:rPr lang="ro-RO" sz="1800" dirty="0"/>
              <a:t>Folosiți „Salvează schița” </a:t>
            </a:r>
            <a:r>
              <a:rPr lang="en-US" sz="1800" dirty="0" err="1"/>
              <a:t>numai</a:t>
            </a:r>
            <a:r>
              <a:rPr lang="en-US" sz="1800" dirty="0"/>
              <a:t> in </a:t>
            </a:r>
            <a:r>
              <a:rPr lang="en-US" sz="1800" dirty="0" err="1"/>
              <a:t>situatii</a:t>
            </a:r>
            <a:r>
              <a:rPr lang="en-US" sz="1800" dirty="0"/>
              <a:t> </a:t>
            </a:r>
            <a:r>
              <a:rPr lang="en-US" sz="1800" dirty="0" err="1"/>
              <a:t>exceptionale</a:t>
            </a:r>
            <a:r>
              <a:rPr lang="en-US" sz="1800" dirty="0"/>
              <a:t>, </a:t>
            </a:r>
            <a:r>
              <a:rPr lang="ro-RO" sz="1800" dirty="0"/>
              <a:t>pentru lucru etapizat</a:t>
            </a:r>
            <a:r>
              <a:rPr lang="en-US" sz="1800" dirty="0"/>
              <a:t>;</a:t>
            </a:r>
            <a:r>
              <a:rPr lang="ro-RO" sz="1800" dirty="0"/>
              <a:t> trimiteți spre procesare când </a:t>
            </a:r>
            <a:r>
              <a:rPr lang="ro-RO" sz="1800" dirty="0" err="1"/>
              <a:t>to</a:t>
            </a:r>
            <a:r>
              <a:rPr lang="en-US" sz="1800" dirty="0"/>
              <a:t>ate </a:t>
            </a:r>
            <a:r>
              <a:rPr lang="en-US" sz="1800" dirty="0" err="1"/>
              <a:t>datele</a:t>
            </a:r>
            <a:r>
              <a:rPr lang="ro-RO" sz="1800" dirty="0"/>
              <a:t> </a:t>
            </a:r>
            <a:r>
              <a:rPr lang="en-US" sz="1800" dirty="0"/>
              <a:t>sunt</a:t>
            </a:r>
            <a:r>
              <a:rPr lang="ro-RO" sz="1800" dirty="0"/>
              <a:t> complet</a:t>
            </a:r>
            <a:r>
              <a:rPr lang="en-US" sz="1800" dirty="0"/>
              <a:t> </a:t>
            </a:r>
            <a:r>
              <a:rPr lang="en-US" sz="1800" dirty="0" err="1"/>
              <a:t>introduse</a:t>
            </a:r>
            <a:r>
              <a:rPr lang="en-US" sz="1800" dirty="0"/>
              <a:t>;</a:t>
            </a:r>
            <a:endParaRPr lang="ro-RO" sz="1700" dirty="0"/>
          </a:p>
          <a:p>
            <a:r>
              <a:rPr lang="en-US" sz="1700" dirty="0" err="1"/>
              <a:t>Publicati</a:t>
            </a:r>
            <a:r>
              <a:rPr lang="en-US" sz="1700" dirty="0"/>
              <a:t> manual </a:t>
            </a:r>
            <a:r>
              <a:rPr lang="en-US" sz="1700" dirty="0" err="1"/>
              <a:t>actiunile</a:t>
            </a:r>
            <a:r>
              <a:rPr lang="en-US" sz="1700" dirty="0"/>
              <a:t> </a:t>
            </a:r>
            <a:r>
              <a:rPr lang="en-US" sz="1700" dirty="0" err="1"/>
              <a:t>aprobate</a:t>
            </a:r>
            <a:r>
              <a:rPr lang="en-US" sz="1800" b="1" dirty="0"/>
              <a:t>; </a:t>
            </a:r>
            <a:endParaRPr lang="ro-RO" sz="1700" b="1" dirty="0"/>
          </a:p>
          <a:p>
            <a:r>
              <a:rPr lang="ro-RO" sz="1800" dirty="0"/>
              <a:t>Consultați Registrul</a:t>
            </a:r>
            <a:r>
              <a:rPr lang="en-US" sz="1800" dirty="0"/>
              <a:t> </a:t>
            </a:r>
            <a:r>
              <a:rPr lang="en-US" sz="1800" dirty="0" err="1"/>
              <a:t>si</a:t>
            </a:r>
            <a:r>
              <a:rPr lang="en-US" sz="1800" dirty="0"/>
              <a:t> </a:t>
            </a:r>
            <a:r>
              <a:rPr lang="en-US" sz="1800" dirty="0" err="1"/>
              <a:t>portalul</a:t>
            </a:r>
            <a:r>
              <a:rPr lang="en-US" sz="1800" dirty="0"/>
              <a:t> public</a:t>
            </a:r>
            <a:r>
              <a:rPr lang="ro-RO" sz="1800" dirty="0"/>
              <a:t> pentru a vedea forma oficială</a:t>
            </a:r>
            <a:r>
              <a:rPr lang="en-US" sz="1800" dirty="0"/>
              <a:t>/</a:t>
            </a:r>
            <a:r>
              <a:rPr lang="en-US" sz="1800" dirty="0" err="1"/>
              <a:t>publicata</a:t>
            </a:r>
            <a:r>
              <a:rPr lang="ro-RO" sz="1800" dirty="0"/>
              <a:t> a datelor.</a:t>
            </a:r>
            <a:endParaRPr lang="en-US" sz="1800" dirty="0"/>
          </a:p>
          <a:p>
            <a:r>
              <a:rPr lang="en-US" sz="1800" b="1" dirty="0" err="1"/>
              <a:t>Consultati</a:t>
            </a:r>
            <a:r>
              <a:rPr lang="en-US" sz="1800" b="1" dirty="0"/>
              <a:t> </a:t>
            </a:r>
            <a:r>
              <a:rPr lang="en-US" sz="1800" b="1" dirty="0" err="1"/>
              <a:t>manualele</a:t>
            </a:r>
            <a:r>
              <a:rPr lang="en-US" sz="1800" b="1" dirty="0"/>
              <a:t> </a:t>
            </a:r>
            <a:r>
              <a:rPr lang="en-US" sz="1800" b="1" dirty="0" err="1"/>
              <a:t>si</a:t>
            </a:r>
            <a:r>
              <a:rPr lang="en-US" sz="1800" b="1" dirty="0"/>
              <a:t> </a:t>
            </a:r>
            <a:r>
              <a:rPr lang="en-US" sz="1800" b="1" dirty="0" err="1"/>
              <a:t>tutorialele</a:t>
            </a:r>
            <a:r>
              <a:rPr lang="en-US" sz="1800" b="1" dirty="0"/>
              <a:t> </a:t>
            </a:r>
            <a:r>
              <a:rPr lang="en-US" sz="1800" b="1" dirty="0" err="1"/>
              <a:t>publicate</a:t>
            </a:r>
            <a:r>
              <a:rPr lang="en-US" sz="1800" b="1" dirty="0"/>
              <a:t> pe </a:t>
            </a:r>
            <a:r>
              <a:rPr lang="en-US" sz="1800" b="1" dirty="0" err="1"/>
              <a:t>canalul</a:t>
            </a:r>
            <a:r>
              <a:rPr lang="en-US" sz="1800" b="1" dirty="0"/>
              <a:t> de </a:t>
            </a:r>
            <a:r>
              <a:rPr lang="en-US" sz="1800" b="1" dirty="0" err="1"/>
              <a:t>youtube</a:t>
            </a:r>
            <a:r>
              <a:rPr lang="en-US" sz="1800" b="1" dirty="0"/>
              <a:t> al ANCPI </a:t>
            </a:r>
            <a:r>
              <a:rPr lang="en-US" sz="1800" b="1" dirty="0" err="1"/>
              <a:t>si</a:t>
            </a:r>
            <a:r>
              <a:rPr lang="en-US" sz="1800" b="1" dirty="0"/>
              <a:t> </a:t>
            </a:r>
            <a:r>
              <a:rPr lang="en-US" sz="1800" b="1" dirty="0" err="1"/>
              <a:t>urmariti</a:t>
            </a:r>
            <a:r>
              <a:rPr lang="en-US" sz="1800" b="1" dirty="0"/>
              <a:t> </a:t>
            </a:r>
            <a:r>
              <a:rPr lang="en-US" sz="1800" b="1" dirty="0">
                <a:hlinkClick r:id="rId2"/>
              </a:rPr>
              <a:t>www.ancpi.ro</a:t>
            </a:r>
            <a:r>
              <a:rPr lang="en-US" sz="1800" b="1" dirty="0"/>
              <a:t>  </a:t>
            </a:r>
            <a:endParaRPr lang="ro-RO" sz="1700" b="1" dirty="0"/>
          </a:p>
          <a:p>
            <a:endParaRPr lang="ro-RO" dirty="0"/>
          </a:p>
        </p:txBody>
      </p:sp>
    </p:spTree>
    <p:extLst>
      <p:ext uri="{BB962C8B-B14F-4D97-AF65-F5344CB8AC3E}">
        <p14:creationId xmlns:p14="http://schemas.microsoft.com/office/powerpoint/2010/main" val="180311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83" y="250634"/>
            <a:ext cx="8229600" cy="674784"/>
          </a:xfrm>
        </p:spPr>
        <p:txBody>
          <a:bodyPr>
            <a:normAutofit fontScale="90000"/>
          </a:bodyPr>
          <a:lstStyle/>
          <a:p>
            <a:pPr algn="l"/>
            <a:r>
              <a:rPr lang="ro-RO" sz="3600" b="1" dirty="0"/>
              <a:t/>
            </a:r>
            <a:br>
              <a:rPr lang="ro-RO" sz="3600" b="1" dirty="0"/>
            </a:br>
            <a:r>
              <a:rPr lang="ro-RO" sz="3600" b="1" dirty="0"/>
              <a:t/>
            </a:r>
            <a:br>
              <a:rPr lang="ro-RO" sz="3600" b="1" dirty="0"/>
            </a:br>
            <a:r>
              <a:rPr lang="ro-RO" sz="3600" dirty="0"/>
              <a:t>Ce face concret un Referent?</a:t>
            </a:r>
            <a:br>
              <a:rPr lang="ro-RO" sz="3600" dirty="0"/>
            </a:br>
            <a:r>
              <a:rPr lang="ro-RO" sz="3600" b="1" dirty="0"/>
              <a:t/>
            </a:r>
            <a:br>
              <a:rPr lang="ro-RO" sz="3600" b="1" dirty="0"/>
            </a:br>
            <a:r>
              <a:rPr lang="ro-RO" b="1" dirty="0"/>
              <a:t/>
            </a:r>
            <a:br>
              <a:rPr lang="ro-RO" b="1" dirty="0"/>
            </a:br>
            <a:endParaRPr lang="ro-RO" dirty="0"/>
          </a:p>
        </p:txBody>
      </p:sp>
      <p:sp>
        <p:nvSpPr>
          <p:cNvPr id="3" name="Content Placeholder 2"/>
          <p:cNvSpPr>
            <a:spLocks noGrp="1"/>
          </p:cNvSpPr>
          <p:nvPr>
            <p:ph idx="1"/>
          </p:nvPr>
        </p:nvSpPr>
        <p:spPr>
          <a:xfrm>
            <a:off x="347032" y="1985791"/>
            <a:ext cx="8229600" cy="3247221"/>
          </a:xfrm>
        </p:spPr>
        <p:txBody>
          <a:bodyPr>
            <a:normAutofit/>
          </a:bodyPr>
          <a:lstStyle/>
          <a:p>
            <a:r>
              <a:rPr lang="ro-RO" sz="1600" b="1" dirty="0"/>
              <a:t>Creează drumuri noi</a:t>
            </a:r>
            <a:r>
              <a:rPr lang="ro-RO" sz="1600" dirty="0"/>
              <a:t> pe baza documentelor legale (ex.: Hotărâri de Consiliu Local), completând toate atributele obligatorii și încărcând actele justificative.</a:t>
            </a:r>
          </a:p>
          <a:p>
            <a:r>
              <a:rPr lang="ro-RO" sz="1600" b="1" dirty="0"/>
              <a:t>Vectorizează tronsoanele de drum pe hartă</a:t>
            </a:r>
            <a:r>
              <a:rPr lang="ro-RO" sz="1600" dirty="0"/>
              <a:t>, desenând traseul exact al drumului în modulul de gestiune. </a:t>
            </a:r>
          </a:p>
          <a:p>
            <a:r>
              <a:rPr lang="ro-RO" sz="1600" b="1" dirty="0"/>
              <a:t>Adaugă numere administrative</a:t>
            </a:r>
            <a:r>
              <a:rPr lang="ro-RO" sz="1600" dirty="0"/>
              <a:t> și le poziționează corect pe hartă, în cadrul aceleiași acțiuni de creare sau modificare.</a:t>
            </a:r>
          </a:p>
          <a:p>
            <a:r>
              <a:rPr lang="ro-RO" sz="1600" b="1" dirty="0"/>
              <a:t>Corectează și actualizează schițele</a:t>
            </a:r>
            <a:r>
              <a:rPr lang="en-US" sz="1600" b="1" dirty="0"/>
              <a:t> </a:t>
            </a:r>
            <a:r>
              <a:rPr lang="en-US" sz="1600" dirty="0"/>
              <a:t>fie </a:t>
            </a:r>
            <a:r>
              <a:rPr lang="en-US" sz="1600" dirty="0" err="1"/>
              <a:t>inainte</a:t>
            </a:r>
            <a:r>
              <a:rPr lang="en-US" sz="1600" dirty="0"/>
              <a:t> de a </a:t>
            </a:r>
            <a:r>
              <a:rPr lang="en-US" sz="1600" dirty="0" err="1"/>
              <a:t>trimite</a:t>
            </a:r>
            <a:r>
              <a:rPr lang="en-US" sz="1600" dirty="0"/>
              <a:t> </a:t>
            </a:r>
            <a:r>
              <a:rPr lang="en-US" sz="1600" dirty="0" err="1"/>
              <a:t>actiunea</a:t>
            </a:r>
            <a:r>
              <a:rPr lang="en-US" sz="1600" dirty="0"/>
              <a:t> la </a:t>
            </a:r>
            <a:r>
              <a:rPr lang="en-US" sz="1600" dirty="0" err="1"/>
              <a:t>Supervizor</a:t>
            </a:r>
            <a:r>
              <a:rPr lang="en-US" sz="1600" dirty="0"/>
              <a:t>, fie </a:t>
            </a:r>
            <a:r>
              <a:rPr lang="ro-RO" sz="1600" dirty="0"/>
              <a:t>atunci când</a:t>
            </a:r>
            <a:r>
              <a:rPr lang="en-US" sz="1600" dirty="0"/>
              <a:t> </a:t>
            </a:r>
            <a:r>
              <a:rPr lang="en-US" sz="1600" dirty="0" err="1"/>
              <a:t>reprimeste</a:t>
            </a:r>
            <a:r>
              <a:rPr lang="en-US" sz="1600" dirty="0"/>
              <a:t> </a:t>
            </a:r>
            <a:r>
              <a:rPr lang="en-US" sz="1600" dirty="0" err="1"/>
              <a:t>schita</a:t>
            </a:r>
            <a:r>
              <a:rPr lang="en-US" sz="1600" dirty="0"/>
              <a:t> </a:t>
            </a:r>
            <a:r>
              <a:rPr lang="en-US" sz="1600" dirty="0" err="1"/>
              <a:t>respinsa</a:t>
            </a:r>
            <a:r>
              <a:rPr lang="en-US" sz="1600" dirty="0"/>
              <a:t> de</a:t>
            </a:r>
            <a:r>
              <a:rPr lang="ro-RO" sz="1600" dirty="0"/>
              <a:t> </a:t>
            </a:r>
            <a:r>
              <a:rPr lang="en-US" sz="1600" dirty="0" err="1"/>
              <a:t>acesta</a:t>
            </a:r>
            <a:r>
              <a:rPr lang="en-US" sz="1600" dirty="0"/>
              <a:t> ( </a:t>
            </a:r>
            <a:r>
              <a:rPr lang="en-US" sz="1600" dirty="0" err="1"/>
              <a:t>referentul</a:t>
            </a:r>
            <a:r>
              <a:rPr lang="en-US" sz="1600" dirty="0"/>
              <a:t> </a:t>
            </a:r>
            <a:r>
              <a:rPr lang="en-US" sz="1600" dirty="0" err="1"/>
              <a:t>poate</a:t>
            </a:r>
            <a:r>
              <a:rPr lang="en-US" sz="1600" dirty="0"/>
              <a:t> </a:t>
            </a:r>
            <a:r>
              <a:rPr lang="en-US" sz="1600" dirty="0" err="1"/>
              <a:t>reinitializa</a:t>
            </a:r>
            <a:r>
              <a:rPr lang="en-US" sz="1600" dirty="0"/>
              <a:t> </a:t>
            </a:r>
            <a:r>
              <a:rPr lang="en-US" sz="1600" dirty="0" err="1"/>
              <a:t>actiuni</a:t>
            </a:r>
            <a:r>
              <a:rPr lang="en-US" sz="1600" dirty="0"/>
              <a:t> </a:t>
            </a:r>
            <a:r>
              <a:rPr lang="en-US" sz="1600" dirty="0" err="1"/>
              <a:t>respinse</a:t>
            </a:r>
            <a:r>
              <a:rPr lang="en-US" sz="1600" dirty="0"/>
              <a:t>);</a:t>
            </a:r>
            <a:endParaRPr lang="ro-RO" sz="1600" dirty="0"/>
          </a:p>
          <a:p>
            <a:r>
              <a:rPr lang="ro-RO" sz="1600" b="1" dirty="0"/>
              <a:t>Poate salva schițele</a:t>
            </a:r>
            <a:r>
              <a:rPr lang="ro-RO" sz="1600" dirty="0"/>
              <a:t> pentru a continua lucrul ulterior, fără a le trimite imediat spre verificare.</a:t>
            </a:r>
            <a:r>
              <a:rPr lang="en-US" sz="1600" dirty="0"/>
              <a:t> (</a:t>
            </a:r>
            <a:r>
              <a:rPr lang="en-US" sz="1600" dirty="0" err="1"/>
              <a:t>nerecomandat</a:t>
            </a:r>
            <a:r>
              <a:rPr lang="en-US" sz="1600" dirty="0"/>
              <a:t>); </a:t>
            </a:r>
            <a:endParaRPr lang="ro-RO" sz="1600" dirty="0"/>
          </a:p>
          <a:p>
            <a:r>
              <a:rPr lang="ro-RO" sz="1600" b="1" dirty="0"/>
              <a:t>Trimite acțiunile spre procesare</a:t>
            </a:r>
            <a:r>
              <a:rPr lang="ro-RO" sz="1600" dirty="0"/>
              <a:t>, declanșând fluxul de verificare și aprobare.</a:t>
            </a:r>
            <a:endParaRPr lang="ro-RO" sz="1600" dirty="0">
              <a:effectLst/>
            </a:endParaRPr>
          </a:p>
        </p:txBody>
      </p:sp>
    </p:spTree>
    <p:extLst>
      <p:ext uri="{BB962C8B-B14F-4D97-AF65-F5344CB8AC3E}">
        <p14:creationId xmlns:p14="http://schemas.microsoft.com/office/powerpoint/2010/main" val="5502681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sz="3200" dirty="0"/>
              <a:t/>
            </a:r>
            <a:br>
              <a:rPr lang="ro-RO" sz="3200" dirty="0"/>
            </a:br>
            <a:r>
              <a:rPr sz="3200" dirty="0"/>
              <a:t>Test </a:t>
            </a:r>
            <a:r>
              <a:rPr sz="3200" dirty="0" err="1"/>
              <a:t>grilă</a:t>
            </a:r>
            <a:r>
              <a:rPr lang="ro-RO" sz="3200" dirty="0"/>
              <a:t/>
            </a:r>
            <a:br>
              <a:rPr lang="ro-RO" sz="3200" dirty="0"/>
            </a:br>
            <a:endParaRPr sz="3200" dirty="0"/>
          </a:p>
        </p:txBody>
      </p:sp>
      <p:sp>
        <p:nvSpPr>
          <p:cNvPr id="3" name="Content Placeholder 2"/>
          <p:cNvSpPr>
            <a:spLocks noGrp="1"/>
          </p:cNvSpPr>
          <p:nvPr>
            <p:ph idx="1"/>
          </p:nvPr>
        </p:nvSpPr>
        <p:spPr>
          <a:xfrm>
            <a:off x="457200" y="1600200"/>
            <a:ext cx="8229600" cy="4040436"/>
          </a:xfrm>
        </p:spPr>
        <p:txBody>
          <a:bodyPr>
            <a:normAutofit/>
          </a:bodyPr>
          <a:lstStyle/>
          <a:p>
            <a:pPr>
              <a:defRPr sz="1800"/>
            </a:pPr>
            <a:r>
              <a:rPr sz="1600" dirty="0" err="1"/>
              <a:t>Verific</a:t>
            </a:r>
            <a:r>
              <a:rPr lang="ro-RO" sz="1600" dirty="0"/>
              <a:t>ați-vă</a:t>
            </a:r>
            <a:r>
              <a:rPr sz="1600" dirty="0"/>
              <a:t> </a:t>
            </a:r>
            <a:r>
              <a:rPr sz="1600" dirty="0" err="1"/>
              <a:t>cunoștințele</a:t>
            </a:r>
            <a:r>
              <a:rPr sz="1600" dirty="0"/>
              <a:t> </a:t>
            </a:r>
            <a:r>
              <a:rPr sz="1600" dirty="0" err="1"/>
              <a:t>despre</a:t>
            </a:r>
            <a:r>
              <a:rPr sz="1600" dirty="0"/>
              <a:t> </a:t>
            </a:r>
            <a:r>
              <a:rPr sz="1600" dirty="0" err="1"/>
              <a:t>platforma</a:t>
            </a:r>
            <a:r>
              <a:rPr sz="1600" dirty="0"/>
              <a:t> RENNS</a:t>
            </a:r>
            <a:r>
              <a:rPr lang="ro-RO" sz="1600" dirty="0"/>
              <a:t> făcând clic pe numărul întrebării și apoi reveniți pentru o altă întrebare.</a:t>
            </a:r>
          </a:p>
          <a:p>
            <a:pPr>
              <a:defRPr sz="1800"/>
            </a:pPr>
            <a:endParaRPr lang="ro-RO" sz="1600" dirty="0"/>
          </a:p>
          <a:p>
            <a:pPr>
              <a:defRPr sz="1800"/>
            </a:pPr>
            <a:endParaRPr lang="ro-RO" sz="1600" dirty="0"/>
          </a:p>
          <a:p>
            <a:pPr>
              <a:defRPr sz="1800"/>
            </a:pPr>
            <a:endParaRPr lang="ro-RO" sz="1600" dirty="0"/>
          </a:p>
          <a:p>
            <a:pPr>
              <a:defRPr sz="1800"/>
            </a:pPr>
            <a:endParaRPr lang="ro-RO" sz="1600" dirty="0"/>
          </a:p>
          <a:p>
            <a:pPr>
              <a:defRPr sz="1800"/>
            </a:pPr>
            <a:endParaRPr lang="ro-RO" sz="1600" dirty="0"/>
          </a:p>
          <a:p>
            <a:pPr>
              <a:defRPr sz="1800"/>
            </a:pPr>
            <a:endParaRPr lang="ro-RO" sz="1600" dirty="0"/>
          </a:p>
          <a:p>
            <a:pPr marL="0" indent="0">
              <a:buNone/>
              <a:defRPr sz="1800"/>
            </a:pPr>
            <a:endParaRPr lang="ro-RO" sz="1600" dirty="0"/>
          </a:p>
          <a:p>
            <a:pPr marL="0" indent="0">
              <a:buNone/>
              <a:defRPr sz="1800"/>
            </a:pPr>
            <a:r>
              <a:rPr lang="ro-RO" sz="1600" b="1" dirty="0">
                <a:solidFill>
                  <a:srgbClr val="7030A0"/>
                </a:solidFill>
              </a:rPr>
              <a:t>	</a:t>
            </a:r>
          </a:p>
          <a:p>
            <a:pPr marL="0" indent="0" algn="ctr">
              <a:buNone/>
              <a:defRPr sz="1800"/>
            </a:pPr>
            <a:endParaRPr lang="en-US" sz="1800" b="1" dirty="0">
              <a:solidFill>
                <a:srgbClr val="7030A0"/>
              </a:solidFill>
            </a:endParaRPr>
          </a:p>
          <a:p>
            <a:pPr marL="0" indent="0" algn="ctr">
              <a:buNone/>
              <a:defRPr sz="1800"/>
            </a:pPr>
            <a:r>
              <a:rPr lang="en-US" sz="1800" b="1" dirty="0">
                <a:solidFill>
                  <a:srgbClr val="7030A0"/>
                </a:solidFill>
                <a:hlinkClick r:id="rId2" action="ppaction://hlinksldjump"/>
              </a:rPr>
              <a:t>Click  </a:t>
            </a:r>
            <a:r>
              <a:rPr lang="en-US" sz="1800" b="1" dirty="0" err="1">
                <a:solidFill>
                  <a:srgbClr val="7030A0"/>
                </a:solidFill>
                <a:hlinkClick r:id="rId2" action="ppaction://hlinksldjump"/>
              </a:rPr>
              <a:t>pentru</a:t>
            </a:r>
            <a:r>
              <a:rPr lang="en-US" sz="1800" b="1" dirty="0">
                <a:solidFill>
                  <a:srgbClr val="7030A0"/>
                </a:solidFill>
                <a:hlinkClick r:id="rId2" action="ppaction://hlinksldjump"/>
              </a:rPr>
              <a:t> </a:t>
            </a:r>
            <a:r>
              <a:rPr lang="en-US" sz="1800" b="1" dirty="0" err="1">
                <a:solidFill>
                  <a:srgbClr val="7030A0"/>
                </a:solidFill>
                <a:hlinkClick r:id="rId2" action="ppaction://hlinksldjump"/>
              </a:rPr>
              <a:t>Terminare</a:t>
            </a:r>
            <a:r>
              <a:rPr lang="en-US" sz="1800" b="1" dirty="0">
                <a:solidFill>
                  <a:srgbClr val="7030A0"/>
                </a:solidFill>
                <a:hlinkClick r:id="rId2" action="ppaction://hlinksldjump"/>
              </a:rPr>
              <a:t> </a:t>
            </a:r>
            <a:endParaRPr lang="en-US" sz="1800" b="1" dirty="0">
              <a:solidFill>
                <a:srgbClr val="7030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35090956"/>
              </p:ext>
            </p:extLst>
          </p:nvPr>
        </p:nvGraphicFramePr>
        <p:xfrm>
          <a:off x="1281629" y="2564788"/>
          <a:ext cx="6096000" cy="1854200"/>
        </p:xfrm>
        <a:graphic>
          <a:graphicData uri="http://schemas.openxmlformats.org/drawingml/2006/table">
            <a:tbl>
              <a:tblPr firstRow="1" bandRow="1">
                <a:tableStyleId>{5940675A-B579-460E-94D1-54222C63F5DA}</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tblGrid>
              <a:tr h="370840">
                <a:tc>
                  <a:txBody>
                    <a:bodyPr/>
                    <a:lstStyle/>
                    <a:p>
                      <a:pPr algn="ctr"/>
                      <a:r>
                        <a:rPr lang="ro-RO" dirty="0">
                          <a:hlinkClick r:id="rId3" action="ppaction://hlinksldjump"/>
                        </a:rPr>
                        <a:t>1</a:t>
                      </a:r>
                      <a:endParaRPr lang="ro-RO" dirty="0"/>
                    </a:p>
                  </a:txBody>
                  <a:tcPr/>
                </a:tc>
                <a:tc>
                  <a:txBody>
                    <a:bodyPr/>
                    <a:lstStyle/>
                    <a:p>
                      <a:pPr algn="ctr"/>
                      <a:r>
                        <a:rPr lang="ro-RO" dirty="0">
                          <a:hlinkClick r:id="rId4" action="ppaction://hlinksldjump"/>
                        </a:rPr>
                        <a:t>2</a:t>
                      </a:r>
                      <a:endParaRPr lang="ro-RO" dirty="0"/>
                    </a:p>
                  </a:txBody>
                  <a:tcPr/>
                </a:tc>
                <a:tc>
                  <a:txBody>
                    <a:bodyPr/>
                    <a:lstStyle/>
                    <a:p>
                      <a:pPr algn="ctr"/>
                      <a:r>
                        <a:rPr lang="ro-RO" dirty="0">
                          <a:hlinkClick r:id="rId5" action="ppaction://hlinksldjump"/>
                        </a:rPr>
                        <a:t>3</a:t>
                      </a:r>
                      <a:endParaRPr lang="ro-RO" dirty="0"/>
                    </a:p>
                  </a:txBody>
                  <a:tcPr/>
                </a:tc>
                <a:tc>
                  <a:txBody>
                    <a:bodyPr/>
                    <a:lstStyle/>
                    <a:p>
                      <a:pPr algn="ctr"/>
                      <a:r>
                        <a:rPr lang="ro-RO" dirty="0">
                          <a:hlinkClick r:id="rId6" action="ppaction://hlinksldjump"/>
                        </a:rPr>
                        <a:t>4</a:t>
                      </a:r>
                      <a:endParaRPr lang="ro-RO" dirty="0"/>
                    </a:p>
                  </a:txBody>
                  <a:tcPr/>
                </a:tc>
                <a:tc>
                  <a:txBody>
                    <a:bodyPr/>
                    <a:lstStyle/>
                    <a:p>
                      <a:pPr algn="ctr"/>
                      <a:r>
                        <a:rPr lang="ro-RO" dirty="0">
                          <a:hlinkClick r:id="rId7" action="ppaction://hlinksldjump"/>
                        </a:rPr>
                        <a:t>5</a:t>
                      </a:r>
                      <a:endParaRPr lang="ro-RO" dirty="0"/>
                    </a:p>
                  </a:txBody>
                  <a:tcPr/>
                </a:tc>
                <a:extLst>
                  <a:ext uri="{0D108BD9-81ED-4DB2-BD59-A6C34878D82A}">
                    <a16:rowId xmlns="" xmlns:a16="http://schemas.microsoft.com/office/drawing/2014/main" val="10000"/>
                  </a:ext>
                </a:extLst>
              </a:tr>
              <a:tr h="370840">
                <a:tc>
                  <a:txBody>
                    <a:bodyPr/>
                    <a:lstStyle/>
                    <a:p>
                      <a:pPr algn="ctr"/>
                      <a:r>
                        <a:rPr lang="ro-RO" dirty="0">
                          <a:hlinkClick r:id="rId8" action="ppaction://hlinksldjump"/>
                        </a:rPr>
                        <a:t>6</a:t>
                      </a:r>
                      <a:endParaRPr lang="ro-RO" dirty="0"/>
                    </a:p>
                  </a:txBody>
                  <a:tcPr/>
                </a:tc>
                <a:tc>
                  <a:txBody>
                    <a:bodyPr/>
                    <a:lstStyle/>
                    <a:p>
                      <a:pPr algn="ctr"/>
                      <a:r>
                        <a:rPr lang="ro-RO" dirty="0">
                          <a:hlinkClick r:id="rId8" action="ppaction://hlinksldjump"/>
                        </a:rPr>
                        <a:t>7</a:t>
                      </a:r>
                      <a:endParaRPr lang="ro-RO" dirty="0"/>
                    </a:p>
                  </a:txBody>
                  <a:tcPr/>
                </a:tc>
                <a:tc>
                  <a:txBody>
                    <a:bodyPr/>
                    <a:lstStyle/>
                    <a:p>
                      <a:pPr algn="ctr"/>
                      <a:r>
                        <a:rPr lang="ro-RO" dirty="0">
                          <a:hlinkClick r:id="rId9" action="ppaction://hlinksldjump"/>
                        </a:rPr>
                        <a:t>8</a:t>
                      </a:r>
                      <a:endParaRPr lang="ro-RO" dirty="0"/>
                    </a:p>
                  </a:txBody>
                  <a:tcPr/>
                </a:tc>
                <a:tc>
                  <a:txBody>
                    <a:bodyPr/>
                    <a:lstStyle/>
                    <a:p>
                      <a:pPr algn="ctr"/>
                      <a:r>
                        <a:rPr lang="ro-RO" dirty="0">
                          <a:hlinkClick r:id="rId10" action="ppaction://hlinksldjump"/>
                        </a:rPr>
                        <a:t>9</a:t>
                      </a:r>
                      <a:endParaRPr lang="ro-RO"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RO" dirty="0">
                          <a:hlinkClick r:id="rId11" action="ppaction://hlinksldjump"/>
                        </a:rPr>
                        <a:t>10</a:t>
                      </a:r>
                      <a:endParaRPr lang="ro-RO" dirty="0"/>
                    </a:p>
                  </a:txBody>
                  <a:tcPr/>
                </a:tc>
                <a:extLst>
                  <a:ext uri="{0D108BD9-81ED-4DB2-BD59-A6C34878D82A}">
                    <a16:rowId xmlns="" xmlns:a16="http://schemas.microsoft.com/office/drawing/2014/main" val="10001"/>
                  </a:ext>
                </a:extLst>
              </a:tr>
              <a:tr h="370840">
                <a:tc>
                  <a:txBody>
                    <a:bodyPr/>
                    <a:lstStyle/>
                    <a:p>
                      <a:pPr algn="ctr"/>
                      <a:r>
                        <a:rPr lang="ro-RO" dirty="0">
                          <a:hlinkClick r:id="rId12" action="ppaction://hlinksldjump"/>
                        </a:rPr>
                        <a:t>11</a:t>
                      </a:r>
                      <a:endParaRPr lang="ro-RO" dirty="0"/>
                    </a:p>
                  </a:txBody>
                  <a:tcPr/>
                </a:tc>
                <a:tc>
                  <a:txBody>
                    <a:bodyPr/>
                    <a:lstStyle/>
                    <a:p>
                      <a:pPr algn="ctr"/>
                      <a:r>
                        <a:rPr lang="ro-RO" dirty="0">
                          <a:hlinkClick r:id="rId13" action="ppaction://hlinksldjump"/>
                        </a:rPr>
                        <a:t>12</a:t>
                      </a:r>
                      <a:endParaRPr lang="ro-RO" dirty="0"/>
                    </a:p>
                  </a:txBody>
                  <a:tcPr/>
                </a:tc>
                <a:tc>
                  <a:txBody>
                    <a:bodyPr/>
                    <a:lstStyle/>
                    <a:p>
                      <a:pPr algn="ctr"/>
                      <a:r>
                        <a:rPr lang="ro-RO" dirty="0">
                          <a:hlinkClick r:id="rId14" action="ppaction://hlinksldjump"/>
                        </a:rPr>
                        <a:t>13</a:t>
                      </a:r>
                      <a:endParaRPr lang="ro-RO" dirty="0"/>
                    </a:p>
                  </a:txBody>
                  <a:tcPr/>
                </a:tc>
                <a:tc>
                  <a:txBody>
                    <a:bodyPr/>
                    <a:lstStyle/>
                    <a:p>
                      <a:pPr algn="ctr"/>
                      <a:r>
                        <a:rPr lang="ro-RO" dirty="0">
                          <a:hlinkClick r:id="rId15" action="ppaction://hlinksldjump"/>
                        </a:rPr>
                        <a:t>14</a:t>
                      </a:r>
                      <a:endParaRPr lang="ro-RO"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RO" dirty="0">
                          <a:hlinkClick r:id="rId16" action="ppaction://hlinksldjump"/>
                        </a:rPr>
                        <a:t>15</a:t>
                      </a:r>
                      <a:endParaRPr lang="ro-RO" dirty="0"/>
                    </a:p>
                  </a:txBody>
                  <a:tcPr/>
                </a:tc>
                <a:extLst>
                  <a:ext uri="{0D108BD9-81ED-4DB2-BD59-A6C34878D82A}">
                    <a16:rowId xmlns="" xmlns:a16="http://schemas.microsoft.com/office/drawing/2014/main" val="10002"/>
                  </a:ext>
                </a:extLst>
              </a:tr>
              <a:tr h="370840">
                <a:tc>
                  <a:txBody>
                    <a:bodyPr/>
                    <a:lstStyle/>
                    <a:p>
                      <a:pPr algn="ctr"/>
                      <a:r>
                        <a:rPr lang="ro-RO" dirty="0">
                          <a:hlinkClick r:id="rId17" action="ppaction://hlinksldjump"/>
                        </a:rPr>
                        <a:t>16</a:t>
                      </a:r>
                      <a:endParaRPr lang="ro-RO" dirty="0"/>
                    </a:p>
                  </a:txBody>
                  <a:tcPr/>
                </a:tc>
                <a:tc>
                  <a:txBody>
                    <a:bodyPr/>
                    <a:lstStyle/>
                    <a:p>
                      <a:pPr algn="ctr"/>
                      <a:r>
                        <a:rPr lang="ro-RO" dirty="0">
                          <a:hlinkClick r:id="rId18" action="ppaction://hlinksldjump"/>
                        </a:rPr>
                        <a:t>17</a:t>
                      </a:r>
                      <a:endParaRPr lang="ro-RO" dirty="0"/>
                    </a:p>
                  </a:txBody>
                  <a:tcPr/>
                </a:tc>
                <a:tc>
                  <a:txBody>
                    <a:bodyPr/>
                    <a:lstStyle/>
                    <a:p>
                      <a:pPr algn="ctr"/>
                      <a:r>
                        <a:rPr lang="ro-RO" dirty="0">
                          <a:hlinkClick r:id="rId19" action="ppaction://hlinksldjump"/>
                        </a:rPr>
                        <a:t>18</a:t>
                      </a:r>
                      <a:endParaRPr lang="ro-RO" dirty="0"/>
                    </a:p>
                  </a:txBody>
                  <a:tcPr/>
                </a:tc>
                <a:tc>
                  <a:txBody>
                    <a:bodyPr/>
                    <a:lstStyle/>
                    <a:p>
                      <a:pPr algn="ctr"/>
                      <a:r>
                        <a:rPr lang="ro-RO" dirty="0">
                          <a:hlinkClick r:id="rId20" action="ppaction://hlinksldjump"/>
                        </a:rPr>
                        <a:t>19</a:t>
                      </a:r>
                      <a:endParaRPr lang="ro-RO"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RO" dirty="0">
                          <a:hlinkClick r:id="rId21" action="ppaction://hlinksldjump"/>
                        </a:rPr>
                        <a:t>20</a:t>
                      </a:r>
                      <a:endParaRPr lang="ro-RO" dirty="0"/>
                    </a:p>
                  </a:txBody>
                  <a:tcPr/>
                </a:tc>
                <a:extLst>
                  <a:ext uri="{0D108BD9-81ED-4DB2-BD59-A6C34878D82A}">
                    <a16:rowId xmlns="" xmlns:a16="http://schemas.microsoft.com/office/drawing/2014/main" val="10003"/>
                  </a:ext>
                </a:extLst>
              </a:tr>
              <a:tr h="370840">
                <a:tc>
                  <a:txBody>
                    <a:bodyPr/>
                    <a:lstStyle/>
                    <a:p>
                      <a:pPr algn="ctr"/>
                      <a:r>
                        <a:rPr lang="ro-RO" dirty="0">
                          <a:hlinkClick r:id="rId22" action="ppaction://hlinksldjump"/>
                        </a:rPr>
                        <a:t>21</a:t>
                      </a:r>
                      <a:endParaRPr lang="ro-RO" dirty="0"/>
                    </a:p>
                  </a:txBody>
                  <a:tcPr/>
                </a:tc>
                <a:tc>
                  <a:txBody>
                    <a:bodyPr/>
                    <a:lstStyle/>
                    <a:p>
                      <a:pPr algn="ctr"/>
                      <a:r>
                        <a:rPr lang="ro-RO" dirty="0">
                          <a:hlinkClick r:id="rId23" action="ppaction://hlinksldjump"/>
                        </a:rPr>
                        <a:t>22</a:t>
                      </a:r>
                      <a:endParaRPr lang="ro-RO" dirty="0"/>
                    </a:p>
                  </a:txBody>
                  <a:tcPr/>
                </a:tc>
                <a:tc>
                  <a:txBody>
                    <a:bodyPr/>
                    <a:lstStyle/>
                    <a:p>
                      <a:pPr algn="ctr"/>
                      <a:r>
                        <a:rPr lang="ro-RO" dirty="0">
                          <a:hlinkClick r:id="rId24" action="ppaction://hlinksldjump"/>
                        </a:rPr>
                        <a:t>23</a:t>
                      </a:r>
                      <a:endParaRPr lang="ro-RO" dirty="0"/>
                    </a:p>
                  </a:txBody>
                  <a:tcPr/>
                </a:tc>
                <a:tc>
                  <a:txBody>
                    <a:bodyPr/>
                    <a:lstStyle/>
                    <a:p>
                      <a:pPr algn="ctr"/>
                      <a:r>
                        <a:rPr lang="ro-RO" dirty="0">
                          <a:hlinkClick r:id="rId25" action="ppaction://hlinksldjump"/>
                        </a:rPr>
                        <a:t>24</a:t>
                      </a:r>
                      <a:endParaRPr lang="ro-RO"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RO" dirty="0">
                          <a:hlinkClick r:id="rId26" action="ppaction://hlinksldjump"/>
                        </a:rPr>
                        <a:t>25</a:t>
                      </a:r>
                      <a:endParaRPr lang="ro-RO" dirty="0"/>
                    </a:p>
                  </a:txBody>
                  <a:tcPr/>
                </a:tc>
                <a:extLst>
                  <a:ext uri="{0D108BD9-81ED-4DB2-BD59-A6C34878D82A}">
                    <a16:rowId xmlns="" xmlns:a16="http://schemas.microsoft.com/office/drawing/2014/main" val="10004"/>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lang="ro-RO" dirty="0"/>
              <a:t/>
            </a:r>
            <a:br>
              <a:rPr lang="ro-RO" dirty="0"/>
            </a:br>
            <a:r>
              <a:rPr lang="ro-RO" sz="2200" dirty="0"/>
              <a:t>1. Cine poate crea o schiță de drum în RENNS?</a:t>
            </a:r>
            <a:br>
              <a:rPr lang="ro-RO" sz="2200" dirty="0"/>
            </a:br>
            <a:r>
              <a:rPr lang="ro-RO" sz="2200" dirty="0"/>
              <a:t/>
            </a:r>
            <a:br>
              <a:rPr lang="ro-RO" sz="2200" dirty="0"/>
            </a:br>
            <a:r>
              <a:rPr lang="ro-RO" sz="2200" dirty="0"/>
              <a:t/>
            </a:r>
            <a:br>
              <a:rPr lang="ro-RO" sz="2200" dirty="0"/>
            </a:br>
            <a:r>
              <a:rPr lang="ro-RO" dirty="0"/>
              <a:t/>
            </a:r>
            <a:br>
              <a:rPr lang="ro-RO" dirty="0"/>
            </a:br>
            <a:endParaRPr lang="ro-RO" sz="2200" dirty="0"/>
          </a:p>
        </p:txBody>
      </p:sp>
      <p:sp>
        <p:nvSpPr>
          <p:cNvPr id="3" name="Content Placeholder 2"/>
          <p:cNvSpPr>
            <a:spLocks noGrp="1"/>
          </p:cNvSpPr>
          <p:nvPr>
            <p:ph idx="1"/>
          </p:nvPr>
        </p:nvSpPr>
        <p:spPr>
          <a:xfrm>
            <a:off x="914400" y="1417638"/>
            <a:ext cx="5838940" cy="3137053"/>
          </a:xfrm>
        </p:spPr>
        <p:txBody>
          <a:bodyPr/>
          <a:lstStyle/>
          <a:p>
            <a:pPr marL="0" indent="0">
              <a:buNone/>
            </a:pPr>
            <a:r>
              <a:rPr lang="ro-RO" sz="1600" dirty="0">
                <a:hlinkClick r:id="rId2" action="ppaction://hlinksldjump"/>
              </a:rPr>
              <a:t>A. Administrator ANCPI </a:t>
            </a:r>
            <a:endParaRPr lang="ro-RO" sz="1600" dirty="0"/>
          </a:p>
          <a:p>
            <a:pPr marL="0" indent="0">
              <a:buNone/>
            </a:pPr>
            <a:r>
              <a:rPr lang="ro-RO" sz="1600" dirty="0">
                <a:hlinkClick r:id="rId2" action="ppaction://hlinksldjump"/>
              </a:rPr>
              <a:t>B. Supervizor </a:t>
            </a:r>
            <a:endParaRPr lang="ro-RO" sz="1600" dirty="0"/>
          </a:p>
          <a:p>
            <a:pPr marL="0" indent="0">
              <a:buNone/>
            </a:pPr>
            <a:r>
              <a:rPr lang="ro-RO" sz="1600" dirty="0">
                <a:hlinkClick r:id="rId3" action="ppaction://hlinksldjump"/>
              </a:rPr>
              <a:t>C. Referent </a:t>
            </a:r>
            <a:endParaRPr lang="ro-RO" sz="1600" dirty="0"/>
          </a:p>
          <a:p>
            <a:pPr marL="0" indent="0">
              <a:buNone/>
            </a:pPr>
            <a:r>
              <a:rPr lang="ro-RO" sz="1600" dirty="0">
                <a:hlinkClick r:id="rId2" action="ppaction://hlinksldjump"/>
              </a:rPr>
              <a:t>D. Orice utilizator autentificat</a:t>
            </a:r>
            <a:endParaRPr lang="ro-RO" sz="1600" dirty="0"/>
          </a:p>
          <a:p>
            <a:endParaRPr lang="ro-RO" dirty="0"/>
          </a:p>
        </p:txBody>
      </p:sp>
    </p:spTree>
    <p:extLst>
      <p:ext uri="{BB962C8B-B14F-4D97-AF65-F5344CB8AC3E}">
        <p14:creationId xmlns:p14="http://schemas.microsoft.com/office/powerpoint/2010/main" val="895257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lang="ro-RO" dirty="0"/>
              <a:t/>
            </a:r>
            <a:br>
              <a:rPr lang="ro-RO" dirty="0"/>
            </a:br>
            <a:r>
              <a:rPr lang="ro-RO" sz="2200" dirty="0"/>
              <a:t>2. Ce rol are butonul „Salvează schița”?</a:t>
            </a:r>
            <a:br>
              <a:rPr lang="ro-RO" sz="2200" dirty="0"/>
            </a:br>
            <a:r>
              <a:rPr lang="ro-RO" sz="2200" dirty="0"/>
              <a:t/>
            </a:r>
            <a:br>
              <a:rPr lang="ro-RO" sz="2200" dirty="0"/>
            </a:br>
            <a:r>
              <a:rPr lang="ro-RO" sz="2200" b="1" dirty="0"/>
              <a:t/>
            </a:r>
            <a:br>
              <a:rPr lang="ro-RO" sz="2200" b="1" dirty="0"/>
            </a:br>
            <a:r>
              <a:rPr lang="ro-RO" dirty="0"/>
              <a:t/>
            </a:r>
            <a:br>
              <a:rPr lang="ro-RO" dirty="0"/>
            </a:br>
            <a:endParaRPr lang="ro-RO" sz="2200" dirty="0"/>
          </a:p>
        </p:txBody>
      </p:sp>
      <p:sp>
        <p:nvSpPr>
          <p:cNvPr id="3" name="Content Placeholder 2"/>
          <p:cNvSpPr>
            <a:spLocks noGrp="1"/>
          </p:cNvSpPr>
          <p:nvPr>
            <p:ph idx="1"/>
          </p:nvPr>
        </p:nvSpPr>
        <p:spPr>
          <a:xfrm>
            <a:off x="743639" y="1420393"/>
            <a:ext cx="6604612" cy="2531125"/>
          </a:xfrm>
        </p:spPr>
        <p:txBody>
          <a:bodyPr/>
          <a:lstStyle/>
          <a:p>
            <a:pPr marL="0" indent="0">
              <a:buNone/>
            </a:pPr>
            <a:r>
              <a:rPr lang="ro-RO" sz="1600" dirty="0">
                <a:hlinkClick r:id="rId2" action="ppaction://hlinksldjump"/>
              </a:rPr>
              <a:t>A. Trimite acțiunea spre aprobare </a:t>
            </a:r>
            <a:endParaRPr lang="ro-RO" sz="1600" dirty="0"/>
          </a:p>
          <a:p>
            <a:pPr marL="0" indent="0">
              <a:buNone/>
            </a:pPr>
            <a:r>
              <a:rPr lang="ro-RO" sz="1600" dirty="0">
                <a:hlinkClick r:id="rId2" action="ppaction://hlinksldjump"/>
              </a:rPr>
              <a:t>B. Publică acțiunea </a:t>
            </a:r>
            <a:endParaRPr lang="ro-RO" sz="1600" dirty="0"/>
          </a:p>
          <a:p>
            <a:pPr marL="0" indent="0">
              <a:buNone/>
            </a:pPr>
            <a:r>
              <a:rPr lang="ro-RO" sz="1600" dirty="0">
                <a:hlinkClick r:id="rId3" action="ppaction://hlinksldjump"/>
              </a:rPr>
              <a:t>C. Permite continuarea lucrului mai târziu </a:t>
            </a:r>
            <a:endParaRPr lang="ro-RO" sz="1600" dirty="0"/>
          </a:p>
          <a:p>
            <a:pPr marL="0" indent="0">
              <a:buNone/>
            </a:pPr>
            <a:r>
              <a:rPr lang="ro-RO" sz="1600" dirty="0">
                <a:hlinkClick r:id="rId2" action="ppaction://hlinksldjump"/>
              </a:rPr>
              <a:t>D. Șterge schița</a:t>
            </a:r>
            <a:endParaRPr lang="ro-RO" sz="1600" dirty="0"/>
          </a:p>
          <a:p>
            <a:endParaRPr lang="ro-RO" dirty="0"/>
          </a:p>
        </p:txBody>
      </p:sp>
    </p:spTree>
    <p:extLst>
      <p:ext uri="{BB962C8B-B14F-4D97-AF65-F5344CB8AC3E}">
        <p14:creationId xmlns:p14="http://schemas.microsoft.com/office/powerpoint/2010/main" val="769572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83" y="263621"/>
            <a:ext cx="8229600" cy="672813"/>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sz="2200" dirty="0"/>
              <a:t>3. Ce tip de date poate introduce Referentul?</a:t>
            </a:r>
            <a:br>
              <a:rPr lang="ro-RO" sz="2200" dirty="0"/>
            </a:br>
            <a:r>
              <a:rPr lang="ro-RO" sz="2200" b="1" dirty="0"/>
              <a:t/>
            </a:r>
            <a:br>
              <a:rPr lang="ro-RO" sz="2200" b="1" dirty="0"/>
            </a:br>
            <a:r>
              <a:rPr lang="ro-RO" sz="2200" dirty="0"/>
              <a:t/>
            </a:r>
            <a:br>
              <a:rPr lang="ro-RO" sz="2200" dirty="0"/>
            </a:br>
            <a:r>
              <a:rPr lang="ro-RO" dirty="0"/>
              <a:t/>
            </a:r>
            <a:br>
              <a:rPr lang="ro-RO" dirty="0"/>
            </a:br>
            <a:endParaRPr lang="ro-RO" sz="2200" dirty="0"/>
          </a:p>
        </p:txBody>
      </p:sp>
      <p:sp>
        <p:nvSpPr>
          <p:cNvPr id="3" name="Content Placeholder 2"/>
          <p:cNvSpPr>
            <a:spLocks noGrp="1"/>
          </p:cNvSpPr>
          <p:nvPr>
            <p:ph idx="1"/>
          </p:nvPr>
        </p:nvSpPr>
        <p:spPr>
          <a:xfrm>
            <a:off x="776689" y="1655285"/>
            <a:ext cx="5767330" cy="2751463"/>
          </a:xfrm>
        </p:spPr>
        <p:txBody>
          <a:bodyPr/>
          <a:lstStyle/>
          <a:p>
            <a:pPr marL="0" indent="0">
              <a:buNone/>
            </a:pPr>
            <a:r>
              <a:rPr lang="ro-RO" sz="1600" dirty="0">
                <a:hlinkClick r:id="rId2" action="ppaction://hlinksldjump"/>
              </a:rPr>
              <a:t>A. Drumuri și numere administrative </a:t>
            </a:r>
            <a:endParaRPr lang="ro-RO" sz="1600" dirty="0"/>
          </a:p>
          <a:p>
            <a:pPr marL="0" indent="0">
              <a:buNone/>
            </a:pPr>
            <a:r>
              <a:rPr lang="ro-RO" sz="1600" dirty="0">
                <a:hlinkClick r:id="rId3" action="ppaction://hlinksldjump"/>
              </a:rPr>
              <a:t>B. Utilizatori </a:t>
            </a:r>
            <a:endParaRPr lang="ro-RO" sz="1600" dirty="0"/>
          </a:p>
          <a:p>
            <a:pPr marL="0" indent="0">
              <a:buNone/>
            </a:pPr>
            <a:r>
              <a:rPr lang="ro-RO" sz="1600" dirty="0">
                <a:hlinkClick r:id="rId3" action="ppaction://hlinksldjump"/>
              </a:rPr>
              <a:t>C. Nomenclatoare </a:t>
            </a:r>
            <a:endParaRPr lang="ro-RO" sz="1600" dirty="0"/>
          </a:p>
          <a:p>
            <a:pPr marL="0" indent="0">
              <a:buNone/>
            </a:pPr>
            <a:r>
              <a:rPr lang="ro-RO" sz="1600" dirty="0">
                <a:hlinkClick r:id="rId3" action="ppaction://hlinksldjump"/>
              </a:rPr>
              <a:t>D. Importuri ANCPI</a:t>
            </a:r>
            <a:endParaRPr lang="ro-RO" sz="1600" dirty="0"/>
          </a:p>
          <a:p>
            <a:endParaRPr lang="ro-RO" dirty="0"/>
          </a:p>
        </p:txBody>
      </p:sp>
    </p:spTree>
    <p:extLst>
      <p:ext uri="{BB962C8B-B14F-4D97-AF65-F5344CB8AC3E}">
        <p14:creationId xmlns:p14="http://schemas.microsoft.com/office/powerpoint/2010/main" val="2345338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201386"/>
            <a:ext cx="8725359" cy="762000"/>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dirty="0"/>
              <a:t/>
            </a:r>
            <a:br>
              <a:rPr lang="ro-RO" dirty="0"/>
            </a:br>
            <a:r>
              <a:rPr lang="ro-RO" dirty="0"/>
              <a:t/>
            </a:r>
            <a:br>
              <a:rPr lang="ro-RO" dirty="0"/>
            </a:br>
            <a:r>
              <a:rPr lang="ro-RO" dirty="0"/>
              <a:t/>
            </a:r>
            <a:br>
              <a:rPr lang="ro-RO" dirty="0"/>
            </a:br>
            <a:r>
              <a:rPr lang="ro-RO" dirty="0"/>
              <a:t>4. </a:t>
            </a:r>
            <a:r>
              <a:rPr lang="ro-RO" sz="2700" dirty="0"/>
              <a:t>Ce se întâmplă dacă Referentul trimite o schiță cu erori?</a:t>
            </a:r>
            <a:br>
              <a:rPr lang="ro-RO" sz="2700" dirty="0"/>
            </a:br>
            <a:r>
              <a:rPr lang="ro-RO" dirty="0"/>
              <a:t/>
            </a:r>
            <a:br>
              <a:rPr lang="ro-RO" dirty="0"/>
            </a:br>
            <a:r>
              <a:rPr lang="ro-RO" dirty="0"/>
              <a:t>              </a:t>
            </a:r>
            <a:r>
              <a:rPr lang="ro-RO" sz="2200" dirty="0"/>
              <a:t/>
            </a:r>
            <a:br>
              <a:rPr lang="ro-RO" sz="2200" dirty="0"/>
            </a:br>
            <a:r>
              <a:rPr lang="ro-RO" sz="2200" dirty="0"/>
              <a:t/>
            </a:r>
            <a:br>
              <a:rPr lang="ro-RO" sz="2200" dirty="0"/>
            </a:br>
            <a:r>
              <a:rPr lang="ro-RO" sz="2200" dirty="0"/>
              <a:t/>
            </a:r>
            <a:br>
              <a:rPr lang="ro-RO" sz="2200" dirty="0"/>
            </a:br>
            <a:r>
              <a:rPr lang="ro-RO" sz="2200" dirty="0"/>
              <a:t> </a:t>
            </a:r>
            <a:r>
              <a:rPr lang="ro-RO" sz="2200" b="1" dirty="0"/>
              <a:t/>
            </a:r>
            <a:br>
              <a:rPr lang="ro-RO" sz="2200" b="1" dirty="0"/>
            </a:br>
            <a:r>
              <a:rPr lang="ro-RO" dirty="0"/>
              <a:t/>
            </a:r>
            <a:br>
              <a:rPr lang="ro-RO" dirty="0"/>
            </a:br>
            <a:endParaRPr lang="ro-RO" dirty="0"/>
          </a:p>
        </p:txBody>
      </p:sp>
      <p:sp>
        <p:nvSpPr>
          <p:cNvPr id="3" name="Content Placeholder 2"/>
          <p:cNvSpPr>
            <a:spLocks noGrp="1"/>
          </p:cNvSpPr>
          <p:nvPr>
            <p:ph idx="1"/>
          </p:nvPr>
        </p:nvSpPr>
        <p:spPr>
          <a:xfrm>
            <a:off x="831773" y="1417638"/>
            <a:ext cx="5513942" cy="2740446"/>
          </a:xfrm>
        </p:spPr>
        <p:txBody>
          <a:bodyPr/>
          <a:lstStyle/>
          <a:p>
            <a:pPr marL="0" indent="0">
              <a:buNone/>
            </a:pPr>
            <a:r>
              <a:rPr lang="ro-RO" sz="1600" dirty="0">
                <a:hlinkClick r:id="rId2" action="ppaction://hlinksldjump"/>
              </a:rPr>
              <a:t>A. Este publicată automat </a:t>
            </a:r>
            <a:endParaRPr lang="ro-RO" sz="1600" dirty="0"/>
          </a:p>
          <a:p>
            <a:pPr marL="0" indent="0">
              <a:buNone/>
            </a:pPr>
            <a:r>
              <a:rPr lang="ro-RO" sz="1600" dirty="0">
                <a:hlinkClick r:id="rId3" action="ppaction://hlinksldjump"/>
              </a:rPr>
              <a:t>B. Este respinsă de Supervizor </a:t>
            </a:r>
            <a:endParaRPr lang="ro-RO" sz="1600" dirty="0"/>
          </a:p>
          <a:p>
            <a:pPr marL="0" indent="0">
              <a:buNone/>
            </a:pPr>
            <a:r>
              <a:rPr lang="ro-RO" sz="1600" dirty="0">
                <a:hlinkClick r:id="rId2" action="ppaction://hlinksldjump"/>
              </a:rPr>
              <a:t>C. Este corectată automat </a:t>
            </a:r>
            <a:endParaRPr lang="ro-RO" sz="1600" dirty="0"/>
          </a:p>
          <a:p>
            <a:pPr marL="0" indent="0">
              <a:buNone/>
            </a:pPr>
            <a:r>
              <a:rPr lang="ro-RO" sz="1600" dirty="0">
                <a:hlinkClick r:id="rId2" action="ppaction://hlinksldjump"/>
              </a:rPr>
              <a:t>D. Este ștearsă</a:t>
            </a:r>
            <a:endParaRPr lang="ro-RO" sz="1600" dirty="0"/>
          </a:p>
          <a:p>
            <a:endParaRPr lang="ro-RO" dirty="0"/>
          </a:p>
        </p:txBody>
      </p:sp>
    </p:spTree>
    <p:extLst>
      <p:ext uri="{BB962C8B-B14F-4D97-AF65-F5344CB8AC3E}">
        <p14:creationId xmlns:p14="http://schemas.microsoft.com/office/powerpoint/2010/main" val="1339301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82" y="274638"/>
            <a:ext cx="8229600" cy="771964"/>
          </a:xfrm>
        </p:spPr>
        <p:txBody>
          <a:bodyPr>
            <a:normAutofit fontScale="90000"/>
          </a:bodyPr>
          <a:lstStyle/>
          <a:p>
            <a:pPr algn="l"/>
            <a:r>
              <a:rPr lang="ro-RO" dirty="0"/>
              <a:t/>
            </a:r>
            <a:br>
              <a:rPr lang="ro-RO" dirty="0"/>
            </a:br>
            <a:r>
              <a:rPr lang="ro-RO" dirty="0"/>
              <a:t/>
            </a:r>
            <a:br>
              <a:rPr lang="ro-RO" dirty="0"/>
            </a:br>
            <a:r>
              <a:rPr lang="ro-RO" dirty="0"/>
              <a:t>   </a:t>
            </a:r>
            <a:r>
              <a:rPr lang="ro-RO" sz="2200" dirty="0"/>
              <a:t>5. Ce trebuie să facă Referentul după vectorizarea drumului?</a:t>
            </a:r>
            <a:br>
              <a:rPr lang="ro-RO" sz="2200" dirty="0"/>
            </a:br>
            <a:r>
              <a:rPr lang="ro-RO" dirty="0"/>
              <a:t/>
            </a:r>
            <a:br>
              <a:rPr lang="ro-RO" dirty="0"/>
            </a:br>
            <a:r>
              <a:rPr lang="ro-RO" b="1" dirty="0"/>
              <a:t/>
            </a:r>
            <a:br>
              <a:rPr lang="ro-RO" b="1" dirty="0"/>
            </a:br>
            <a:endParaRPr lang="ro-RO" dirty="0"/>
          </a:p>
        </p:txBody>
      </p:sp>
      <p:sp>
        <p:nvSpPr>
          <p:cNvPr id="3" name="Content Placeholder 2"/>
          <p:cNvSpPr>
            <a:spLocks noGrp="1"/>
          </p:cNvSpPr>
          <p:nvPr>
            <p:ph idx="1"/>
          </p:nvPr>
        </p:nvSpPr>
        <p:spPr>
          <a:xfrm>
            <a:off x="798723" y="1417638"/>
            <a:ext cx="5040217" cy="2729429"/>
          </a:xfrm>
        </p:spPr>
        <p:txBody>
          <a:bodyPr/>
          <a:lstStyle/>
          <a:p>
            <a:pPr marL="0" indent="0">
              <a:buNone/>
            </a:pPr>
            <a:r>
              <a:rPr lang="ro-RO" sz="1600" dirty="0">
                <a:hlinkClick r:id="rId2" action="ppaction://hlinksldjump"/>
              </a:rPr>
              <a:t>A. Să îl publice </a:t>
            </a:r>
            <a:endParaRPr lang="ro-RO" sz="1600" dirty="0"/>
          </a:p>
          <a:p>
            <a:pPr marL="0" indent="0">
              <a:buNone/>
            </a:pPr>
            <a:r>
              <a:rPr lang="ro-RO" sz="1600" dirty="0">
                <a:hlinkClick r:id="rId2" action="ppaction://hlinksldjump"/>
              </a:rPr>
              <a:t>B. Să îl aprobe </a:t>
            </a:r>
            <a:endParaRPr lang="ro-RO" sz="1600" dirty="0"/>
          </a:p>
          <a:p>
            <a:pPr marL="0" indent="0">
              <a:buNone/>
            </a:pPr>
            <a:r>
              <a:rPr lang="ro-RO" sz="1600" dirty="0">
                <a:hlinkClick r:id="rId3" action="ppaction://hlinksldjump"/>
              </a:rPr>
              <a:t>C. Să îl trimită spre procesare </a:t>
            </a:r>
            <a:endParaRPr lang="ro-RO" sz="1600" dirty="0"/>
          </a:p>
          <a:p>
            <a:pPr marL="0" indent="0">
              <a:buNone/>
            </a:pPr>
            <a:r>
              <a:rPr lang="ro-RO" sz="1600" dirty="0">
                <a:hlinkClick r:id="rId2" action="ppaction://hlinksldjump"/>
              </a:rPr>
              <a:t>D. Să îl șteargă</a:t>
            </a:r>
            <a:endParaRPr lang="ro-RO" sz="1600" dirty="0"/>
          </a:p>
          <a:p>
            <a:endParaRPr lang="ro-RO" dirty="0"/>
          </a:p>
        </p:txBody>
      </p:sp>
    </p:spTree>
    <p:extLst>
      <p:ext uri="{BB962C8B-B14F-4D97-AF65-F5344CB8AC3E}">
        <p14:creationId xmlns:p14="http://schemas.microsoft.com/office/powerpoint/2010/main" val="3660716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418"/>
            <a:ext cx="8229600" cy="1143000"/>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dirty="0"/>
              <a:t>   </a:t>
            </a:r>
            <a:r>
              <a:rPr lang="ro-RO" sz="2200" dirty="0"/>
              <a:t>6. Ce poate modifica Referentul într-o schiță respinsă?</a:t>
            </a:r>
            <a:r>
              <a:rPr lang="ro-RO" sz="2200" b="1" dirty="0"/>
              <a:t/>
            </a:r>
            <a:br>
              <a:rPr lang="ro-RO" sz="2200" b="1" dirty="0"/>
            </a:br>
            <a:r>
              <a:rPr lang="ro-RO" sz="2200" dirty="0"/>
              <a:t/>
            </a:r>
            <a:br>
              <a:rPr lang="ro-RO" sz="2200" dirty="0"/>
            </a:br>
            <a:r>
              <a:rPr lang="ro-RO" dirty="0"/>
              <a:t/>
            </a:r>
            <a:br>
              <a:rPr lang="ro-RO" dirty="0"/>
            </a:br>
            <a:r>
              <a:rPr lang="ro-RO" dirty="0"/>
              <a:t/>
            </a:r>
            <a:br>
              <a:rPr lang="ro-RO" dirty="0"/>
            </a:br>
            <a:endParaRPr lang="ro-RO" dirty="0"/>
          </a:p>
        </p:txBody>
      </p:sp>
      <p:sp>
        <p:nvSpPr>
          <p:cNvPr id="3" name="Content Placeholder 2"/>
          <p:cNvSpPr>
            <a:spLocks noGrp="1"/>
          </p:cNvSpPr>
          <p:nvPr>
            <p:ph idx="1"/>
          </p:nvPr>
        </p:nvSpPr>
        <p:spPr>
          <a:xfrm>
            <a:off x="765672" y="1401896"/>
            <a:ext cx="6472410" cy="2608243"/>
          </a:xfrm>
        </p:spPr>
        <p:txBody>
          <a:bodyPr/>
          <a:lstStyle/>
          <a:p>
            <a:pPr marL="0" indent="0">
              <a:buNone/>
            </a:pPr>
            <a:r>
              <a:rPr lang="ro-RO" sz="1600" dirty="0">
                <a:hlinkClick r:id="rId2" action="ppaction://hlinksldjump"/>
              </a:rPr>
              <a:t>A. Doar numele drumului </a:t>
            </a:r>
            <a:endParaRPr lang="ro-RO" sz="1600" dirty="0"/>
          </a:p>
          <a:p>
            <a:pPr marL="0" indent="0">
              <a:buNone/>
            </a:pPr>
            <a:r>
              <a:rPr lang="ro-RO" sz="1600" dirty="0">
                <a:hlinkClick r:id="rId2" action="ppaction://hlinksldjump"/>
              </a:rPr>
              <a:t>B. Doar geometria </a:t>
            </a:r>
            <a:endParaRPr lang="ro-RO" sz="1600" dirty="0"/>
          </a:p>
          <a:p>
            <a:pPr marL="0" indent="0">
              <a:buNone/>
            </a:pPr>
            <a:r>
              <a:rPr lang="ro-RO" sz="1600" dirty="0">
                <a:hlinkClick r:id="rId3" action="ppaction://hlinksldjump"/>
              </a:rPr>
              <a:t>C. Orice element din schiță </a:t>
            </a:r>
            <a:endParaRPr lang="ro-RO" sz="1600" dirty="0"/>
          </a:p>
          <a:p>
            <a:pPr marL="0" indent="0">
              <a:buNone/>
            </a:pPr>
            <a:r>
              <a:rPr lang="ro-RO" sz="1600" dirty="0">
                <a:hlinkClick r:id="rId2" action="ppaction://hlinksldjump"/>
              </a:rPr>
              <a:t>D. Nimic</a:t>
            </a:r>
            <a:endParaRPr lang="ro-RO" sz="1600" dirty="0"/>
          </a:p>
          <a:p>
            <a:endParaRPr lang="ro-RO" dirty="0"/>
          </a:p>
        </p:txBody>
      </p:sp>
    </p:spTree>
    <p:extLst>
      <p:ext uri="{BB962C8B-B14F-4D97-AF65-F5344CB8AC3E}">
        <p14:creationId xmlns:p14="http://schemas.microsoft.com/office/powerpoint/2010/main" val="4086734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13" y="359233"/>
            <a:ext cx="8229600" cy="1028892"/>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dirty="0"/>
              <a:t>             </a:t>
            </a:r>
            <a:br>
              <a:rPr lang="ro-RO" dirty="0"/>
            </a:br>
            <a:r>
              <a:rPr lang="ro-RO" dirty="0"/>
              <a:t>     </a:t>
            </a:r>
            <a:r>
              <a:rPr lang="ro-RO" sz="2000" dirty="0"/>
              <a:t>7. Ce trebuie să facă Referentul înainte de trimiterea spre procesare?</a:t>
            </a:r>
            <a:r>
              <a:rPr lang="ro-RO" sz="2200" dirty="0"/>
              <a:t/>
            </a:r>
            <a:br>
              <a:rPr lang="ro-RO" sz="2200" dirty="0"/>
            </a:br>
            <a:r>
              <a:rPr lang="ro-RO" sz="2200" dirty="0"/>
              <a:t/>
            </a:r>
            <a:br>
              <a:rPr lang="ro-RO" sz="2200" dirty="0"/>
            </a:br>
            <a:r>
              <a:rPr lang="ro-RO" sz="2200" dirty="0"/>
              <a:t/>
            </a:r>
            <a:br>
              <a:rPr lang="ro-RO" sz="2200" dirty="0"/>
            </a:br>
            <a:r>
              <a:rPr lang="ro-RO" dirty="0"/>
              <a:t/>
            </a:r>
            <a:br>
              <a:rPr lang="ro-RO" dirty="0"/>
            </a:br>
            <a:r>
              <a:rPr lang="ro-RO" sz="3600" b="1" dirty="0"/>
              <a:t/>
            </a:r>
            <a:br>
              <a:rPr lang="ro-RO" sz="3600" b="1" dirty="0"/>
            </a:br>
            <a:endParaRPr lang="ro-RO" sz="3600" dirty="0"/>
          </a:p>
        </p:txBody>
      </p:sp>
      <p:sp>
        <p:nvSpPr>
          <p:cNvPr id="3" name="Content Placeholder 2"/>
          <p:cNvSpPr>
            <a:spLocks noGrp="1"/>
          </p:cNvSpPr>
          <p:nvPr>
            <p:ph idx="1"/>
          </p:nvPr>
        </p:nvSpPr>
        <p:spPr>
          <a:xfrm>
            <a:off x="721605" y="1519543"/>
            <a:ext cx="6714781" cy="2586210"/>
          </a:xfrm>
        </p:spPr>
        <p:txBody>
          <a:bodyPr/>
          <a:lstStyle/>
          <a:p>
            <a:pPr marL="0" indent="0">
              <a:buNone/>
            </a:pPr>
            <a:r>
              <a:rPr lang="ro-RO" sz="1600" dirty="0">
                <a:hlinkClick r:id="rId2" action="ppaction://hlinksldjump"/>
              </a:rPr>
              <a:t>A. Să publice acțiunea </a:t>
            </a:r>
            <a:endParaRPr lang="ro-RO" sz="1600" dirty="0"/>
          </a:p>
          <a:p>
            <a:pPr marL="0" indent="0">
              <a:buNone/>
            </a:pPr>
            <a:r>
              <a:rPr lang="ro-RO" sz="1600" dirty="0">
                <a:hlinkClick r:id="rId3" action="ppaction://hlinksldjump"/>
              </a:rPr>
              <a:t>B. Să verifice toate câmpurile obligatorii </a:t>
            </a:r>
            <a:endParaRPr lang="ro-RO" sz="1600" dirty="0"/>
          </a:p>
          <a:p>
            <a:pPr marL="0" indent="0">
              <a:buNone/>
            </a:pPr>
            <a:r>
              <a:rPr lang="ro-RO" sz="1600" dirty="0">
                <a:hlinkClick r:id="rId2" action="ppaction://hlinksldjump"/>
              </a:rPr>
              <a:t>C. Să contacteze ANCPI </a:t>
            </a:r>
            <a:endParaRPr lang="ro-RO" sz="1600" dirty="0"/>
          </a:p>
          <a:p>
            <a:pPr marL="0" indent="0">
              <a:buNone/>
            </a:pPr>
            <a:r>
              <a:rPr lang="ro-RO" sz="1600" dirty="0">
                <a:hlinkClick r:id="rId2" action="ppaction://hlinksldjump"/>
              </a:rPr>
              <a:t>D. Să șteargă schița</a:t>
            </a:r>
            <a:endParaRPr lang="ro-RO" sz="1600" dirty="0"/>
          </a:p>
          <a:p>
            <a:endParaRPr lang="ro-RO" dirty="0"/>
          </a:p>
        </p:txBody>
      </p:sp>
    </p:spTree>
    <p:extLst>
      <p:ext uri="{BB962C8B-B14F-4D97-AF65-F5344CB8AC3E}">
        <p14:creationId xmlns:p14="http://schemas.microsoft.com/office/powerpoint/2010/main" val="19431815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857"/>
            <a:ext cx="8229600" cy="562643"/>
          </a:xfrm>
        </p:spPr>
        <p:txBody>
          <a:bodyPr>
            <a:normAutofit fontScale="90000"/>
          </a:bodyPr>
          <a:lstStyle/>
          <a:p>
            <a:pPr algn="l"/>
            <a:r>
              <a:rPr lang="ro-RO" dirty="0"/>
              <a:t/>
            </a:r>
            <a:br>
              <a:rPr lang="ro-RO" dirty="0"/>
            </a:br>
            <a:r>
              <a:rPr lang="ro-RO" dirty="0"/>
              <a:t/>
            </a:r>
            <a:br>
              <a:rPr lang="ro-RO" dirty="0"/>
            </a:br>
            <a:r>
              <a:rPr lang="ro-RO" sz="2200" dirty="0"/>
              <a:t/>
            </a:r>
            <a:br>
              <a:rPr lang="ro-RO" sz="2200" dirty="0"/>
            </a:br>
            <a:r>
              <a:rPr lang="ro-RO" sz="2200" dirty="0"/>
              <a:t>   </a:t>
            </a:r>
            <a:br>
              <a:rPr lang="ro-RO" sz="2200" dirty="0"/>
            </a:br>
            <a:r>
              <a:rPr lang="ro-RO" sz="2200" dirty="0"/>
              <a:t>8. Ce înseamnă „tronson de drum”?</a:t>
            </a:r>
            <a:br>
              <a:rPr lang="ro-RO" sz="2200" dirty="0"/>
            </a:br>
            <a:r>
              <a:rPr lang="ro-RO" sz="2200" b="1" dirty="0"/>
              <a:t/>
            </a:r>
            <a:br>
              <a:rPr lang="ro-RO" sz="2200" b="1" dirty="0"/>
            </a:br>
            <a:r>
              <a:rPr lang="ro-RO" sz="2200" dirty="0"/>
              <a:t/>
            </a:r>
            <a:br>
              <a:rPr lang="ro-RO" sz="2200" dirty="0"/>
            </a:br>
            <a:r>
              <a:rPr lang="ro-RO" dirty="0"/>
              <a:t/>
            </a:r>
            <a:br>
              <a:rPr lang="ro-RO" dirty="0"/>
            </a:br>
            <a:endParaRPr lang="ro-RO" sz="3600" dirty="0"/>
          </a:p>
        </p:txBody>
      </p:sp>
      <p:sp>
        <p:nvSpPr>
          <p:cNvPr id="3" name="Content Placeholder 2"/>
          <p:cNvSpPr>
            <a:spLocks noGrp="1"/>
          </p:cNvSpPr>
          <p:nvPr>
            <p:ph idx="1"/>
          </p:nvPr>
        </p:nvSpPr>
        <p:spPr>
          <a:xfrm>
            <a:off x="787706" y="1299990"/>
            <a:ext cx="6362241" cy="3470314"/>
          </a:xfrm>
        </p:spPr>
        <p:txBody>
          <a:bodyPr>
            <a:normAutofit/>
          </a:bodyPr>
          <a:lstStyle/>
          <a:p>
            <a:pPr marL="0" indent="0">
              <a:buNone/>
            </a:pPr>
            <a:r>
              <a:rPr lang="ro-RO" sz="1600" dirty="0">
                <a:hlinkClick r:id="rId2" action="ppaction://hlinksldjump"/>
              </a:rPr>
              <a:t>A. O adresă </a:t>
            </a:r>
            <a:endParaRPr lang="ro-RO" sz="1600" dirty="0"/>
          </a:p>
          <a:p>
            <a:pPr marL="0" indent="0">
              <a:buNone/>
            </a:pPr>
            <a:r>
              <a:rPr lang="ro-RO" sz="1600" dirty="0">
                <a:hlinkClick r:id="rId3" action="ppaction://hlinksldjump"/>
              </a:rPr>
              <a:t>B. Un segment al drumului </a:t>
            </a:r>
            <a:endParaRPr lang="ro-RO" sz="1600" dirty="0"/>
          </a:p>
          <a:p>
            <a:pPr marL="0" indent="0">
              <a:buNone/>
            </a:pPr>
            <a:r>
              <a:rPr lang="ro-RO" sz="1600" dirty="0">
                <a:hlinkClick r:id="rId2" action="ppaction://hlinksldjump"/>
              </a:rPr>
              <a:t>C. Un document legal </a:t>
            </a:r>
            <a:endParaRPr lang="ro-RO" sz="1600" dirty="0"/>
          </a:p>
          <a:p>
            <a:pPr marL="0" indent="0">
              <a:buNone/>
            </a:pPr>
            <a:r>
              <a:rPr lang="ro-RO" sz="1600" dirty="0">
                <a:hlinkClick r:id="rId2" action="ppaction://hlinksldjump"/>
              </a:rPr>
              <a:t>D. O localitate</a:t>
            </a:r>
            <a:endParaRPr lang="ro-RO" sz="1600" dirty="0"/>
          </a:p>
        </p:txBody>
      </p:sp>
    </p:spTree>
    <p:extLst>
      <p:ext uri="{BB962C8B-B14F-4D97-AF65-F5344CB8AC3E}">
        <p14:creationId xmlns:p14="http://schemas.microsoft.com/office/powerpoint/2010/main" val="4094743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35" y="-3538"/>
            <a:ext cx="8229600" cy="1143000"/>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dirty="0"/>
              <a:t>   </a:t>
            </a:r>
            <a:r>
              <a:rPr lang="ro-RO" sz="2200" dirty="0"/>
              <a:t>9. Ce tip de geometrie are un număr administrativ?</a:t>
            </a:r>
            <a:r>
              <a:rPr lang="ro-RO" dirty="0"/>
              <a:t/>
            </a:r>
            <a:br>
              <a:rPr lang="ro-RO" dirty="0"/>
            </a:br>
            <a:r>
              <a:rPr lang="ro-RO" dirty="0"/>
              <a:t/>
            </a:r>
            <a:br>
              <a:rPr lang="ro-RO" dirty="0"/>
            </a:br>
            <a:r>
              <a:rPr lang="ro-RO" b="1" dirty="0"/>
              <a:t/>
            </a:r>
            <a:br>
              <a:rPr lang="ro-RO" b="1" dirty="0"/>
            </a:br>
            <a:endParaRPr lang="ro-RO" dirty="0"/>
          </a:p>
        </p:txBody>
      </p:sp>
      <p:sp>
        <p:nvSpPr>
          <p:cNvPr id="3" name="Content Placeholder 2"/>
          <p:cNvSpPr>
            <a:spLocks noGrp="1"/>
          </p:cNvSpPr>
          <p:nvPr>
            <p:ph idx="1"/>
          </p:nvPr>
        </p:nvSpPr>
        <p:spPr>
          <a:xfrm>
            <a:off x="743638" y="1268316"/>
            <a:ext cx="6681731" cy="2817565"/>
          </a:xfrm>
        </p:spPr>
        <p:txBody>
          <a:bodyPr/>
          <a:lstStyle/>
          <a:p>
            <a:pPr marL="0" indent="0">
              <a:buNone/>
            </a:pPr>
            <a:r>
              <a:rPr lang="ro-RO" sz="1600" dirty="0">
                <a:hlinkClick r:id="rId2" action="ppaction://hlinksldjump"/>
              </a:rPr>
              <a:t>A. Linie </a:t>
            </a:r>
            <a:endParaRPr lang="ro-RO" sz="1600" dirty="0"/>
          </a:p>
          <a:p>
            <a:pPr marL="0" indent="0">
              <a:buNone/>
            </a:pPr>
            <a:r>
              <a:rPr lang="ro-RO" sz="1600" dirty="0">
                <a:hlinkClick r:id="rId2" action="ppaction://hlinksldjump"/>
              </a:rPr>
              <a:t>B. Poligon </a:t>
            </a:r>
            <a:endParaRPr lang="ro-RO" sz="1600" dirty="0"/>
          </a:p>
          <a:p>
            <a:pPr marL="0" indent="0">
              <a:buNone/>
            </a:pPr>
            <a:r>
              <a:rPr lang="ro-RO" sz="1600" dirty="0">
                <a:hlinkClick r:id="rId3" action="ppaction://hlinksldjump"/>
              </a:rPr>
              <a:t>C. Punct </a:t>
            </a:r>
            <a:endParaRPr lang="ro-RO" sz="1600" dirty="0"/>
          </a:p>
          <a:p>
            <a:pPr marL="0" indent="0">
              <a:buNone/>
            </a:pPr>
            <a:r>
              <a:rPr lang="ro-RO" sz="1600" dirty="0">
                <a:hlinkClick r:id="rId2" action="ppaction://hlinksldjump"/>
              </a:rPr>
              <a:t>D. Raster</a:t>
            </a:r>
            <a:endParaRPr lang="ro-RO" sz="1600" dirty="0"/>
          </a:p>
          <a:p>
            <a:endParaRPr lang="ro-RO" dirty="0"/>
          </a:p>
        </p:txBody>
      </p:sp>
    </p:spTree>
    <p:extLst>
      <p:ext uri="{BB962C8B-B14F-4D97-AF65-F5344CB8AC3E}">
        <p14:creationId xmlns:p14="http://schemas.microsoft.com/office/powerpoint/2010/main" val="283542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19" y="274638"/>
            <a:ext cx="8229600" cy="628745"/>
          </a:xfrm>
        </p:spPr>
        <p:txBody>
          <a:bodyPr>
            <a:normAutofit fontScale="90000"/>
          </a:bodyPr>
          <a:lstStyle/>
          <a:p>
            <a:pPr algn="l"/>
            <a:r>
              <a:rPr lang="ro-RO" sz="3200" dirty="0"/>
              <a:t/>
            </a:r>
            <a:br>
              <a:rPr lang="ro-RO" sz="3200" dirty="0"/>
            </a:br>
            <a:r>
              <a:rPr lang="fr-FR" sz="3200" dirty="0"/>
              <a:t>Ce NU </a:t>
            </a:r>
            <a:r>
              <a:rPr lang="fr-FR" sz="3200" dirty="0" err="1"/>
              <a:t>poate</a:t>
            </a:r>
            <a:r>
              <a:rPr lang="fr-FR" sz="3200" dirty="0"/>
              <a:t> face un </a:t>
            </a:r>
            <a:r>
              <a:rPr lang="fr-FR" sz="3200" dirty="0" err="1"/>
              <a:t>Referent</a:t>
            </a:r>
            <a:r>
              <a:rPr lang="ro-RO" sz="3200" dirty="0"/>
              <a:t>?</a:t>
            </a:r>
            <a:br>
              <a:rPr lang="ro-RO" sz="3200" dirty="0"/>
            </a:br>
            <a:endParaRPr lang="ro-RO" sz="3200" dirty="0"/>
          </a:p>
        </p:txBody>
      </p:sp>
      <p:sp>
        <p:nvSpPr>
          <p:cNvPr id="3" name="Content Placeholder 2"/>
          <p:cNvSpPr>
            <a:spLocks noGrp="1"/>
          </p:cNvSpPr>
          <p:nvPr>
            <p:ph idx="1"/>
          </p:nvPr>
        </p:nvSpPr>
        <p:spPr/>
        <p:txBody>
          <a:bodyPr>
            <a:normAutofit/>
          </a:bodyPr>
          <a:lstStyle/>
          <a:p>
            <a:r>
              <a:rPr lang="ro-RO" sz="1600" b="1" dirty="0"/>
              <a:t>Nu poate aproba sau publica acțiuni</a:t>
            </a:r>
            <a:r>
              <a:rPr lang="ro-RO" sz="1600" dirty="0"/>
              <a:t> – aceste etape aparțin exclusiv Supervizorului.</a:t>
            </a:r>
          </a:p>
          <a:p>
            <a:r>
              <a:rPr lang="ro-RO" sz="1600" b="1" dirty="0"/>
              <a:t>Nu poate modifica nomenclatoare</a:t>
            </a:r>
            <a:r>
              <a:rPr lang="ro-RO" sz="1600" dirty="0"/>
              <a:t> – această responsabilitate aparține Administratorului ANCPI.</a:t>
            </a:r>
          </a:p>
        </p:txBody>
      </p:sp>
    </p:spTree>
    <p:extLst>
      <p:ext uri="{BB962C8B-B14F-4D97-AF65-F5344CB8AC3E}">
        <p14:creationId xmlns:p14="http://schemas.microsoft.com/office/powerpoint/2010/main" val="34329791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918" y="257558"/>
            <a:ext cx="7772400" cy="744978"/>
          </a:xfrm>
        </p:spPr>
        <p:txBody>
          <a:bodyPr>
            <a:normAutofit fontScale="90000"/>
          </a:bodyPr>
          <a:lstStyle/>
          <a:p>
            <a:r>
              <a:rPr lang="ro-RO" sz="2000" dirty="0"/>
              <a:t/>
            </a:r>
            <a:br>
              <a:rPr lang="ro-RO" sz="2000" dirty="0"/>
            </a:br>
            <a:r>
              <a:rPr lang="ro-RO" sz="2000" dirty="0"/>
              <a:t/>
            </a:r>
            <a:br>
              <a:rPr lang="ro-RO" sz="2000" dirty="0"/>
            </a:br>
            <a:r>
              <a:rPr lang="ro-RO" sz="2000" dirty="0"/>
              <a:t>10. Ce înseamnă vectorizarea unui drum?</a:t>
            </a:r>
            <a:br>
              <a:rPr lang="ro-RO" sz="2000" dirty="0"/>
            </a:br>
            <a:r>
              <a:rPr lang="ro-RO" sz="2000" b="1" dirty="0"/>
              <a:t/>
            </a:r>
            <a:br>
              <a:rPr lang="ro-RO" sz="2000" b="1" dirty="0"/>
            </a:br>
            <a:endParaRPr lang="ro-RO" sz="2000" dirty="0"/>
          </a:p>
        </p:txBody>
      </p:sp>
      <p:sp>
        <p:nvSpPr>
          <p:cNvPr id="3" name="Subtitle 2"/>
          <p:cNvSpPr>
            <a:spLocks noGrp="1"/>
          </p:cNvSpPr>
          <p:nvPr>
            <p:ph type="subTitle" idx="1"/>
          </p:nvPr>
        </p:nvSpPr>
        <p:spPr>
          <a:xfrm>
            <a:off x="884104" y="2297706"/>
            <a:ext cx="7086600" cy="2263278"/>
          </a:xfrm>
        </p:spPr>
        <p:txBody>
          <a:bodyPr>
            <a:normAutofit/>
          </a:bodyPr>
          <a:lstStyle/>
          <a:p>
            <a:pPr algn="l"/>
            <a:r>
              <a:rPr lang="ro-RO" sz="1600" dirty="0">
                <a:solidFill>
                  <a:schemeClr val="tx1"/>
                </a:solidFill>
                <a:hlinkClick r:id="rId2" action="ppaction://hlinksldjump"/>
              </a:rPr>
              <a:t>A. Importarea unui fișier extern </a:t>
            </a:r>
            <a:endParaRPr lang="ro-RO" sz="1600" dirty="0">
              <a:solidFill>
                <a:schemeClr val="tx1"/>
              </a:solidFill>
            </a:endParaRPr>
          </a:p>
          <a:p>
            <a:pPr algn="l"/>
            <a:r>
              <a:rPr lang="ro-RO" sz="1600" dirty="0">
                <a:solidFill>
                  <a:schemeClr val="tx1"/>
                </a:solidFill>
                <a:hlinkClick r:id="rId3" action="ppaction://hlinksldjump"/>
              </a:rPr>
              <a:t>B. Desenarea traseului drumului pe hartă </a:t>
            </a:r>
            <a:endParaRPr lang="ro-RO" sz="1600" dirty="0">
              <a:solidFill>
                <a:schemeClr val="tx1"/>
              </a:solidFill>
            </a:endParaRPr>
          </a:p>
          <a:p>
            <a:pPr algn="l"/>
            <a:r>
              <a:rPr lang="ro-RO" sz="1600" dirty="0">
                <a:solidFill>
                  <a:schemeClr val="tx1"/>
                </a:solidFill>
                <a:hlinkClick r:id="rId2" action="ppaction://hlinksldjump"/>
              </a:rPr>
              <a:t>C. Generarea automată a numerelor administrative </a:t>
            </a:r>
            <a:endParaRPr lang="ro-RO" sz="1600" dirty="0">
              <a:solidFill>
                <a:schemeClr val="tx1"/>
              </a:solidFill>
            </a:endParaRPr>
          </a:p>
          <a:p>
            <a:pPr algn="l"/>
            <a:r>
              <a:rPr lang="ro-RO" sz="1600" dirty="0">
                <a:solidFill>
                  <a:schemeClr val="tx1"/>
                </a:solidFill>
                <a:hlinkClick r:id="rId2" action="ppaction://hlinksldjump"/>
              </a:rPr>
              <a:t>D. Validarea datelor de către Supervizor</a:t>
            </a:r>
            <a:endParaRPr lang="ro-RO" sz="1600" dirty="0">
              <a:solidFill>
                <a:schemeClr val="tx1"/>
              </a:solidFill>
            </a:endParaRPr>
          </a:p>
          <a:p>
            <a:endParaRPr lang="ro-RO" dirty="0"/>
          </a:p>
        </p:txBody>
      </p:sp>
    </p:spTree>
    <p:extLst>
      <p:ext uri="{BB962C8B-B14F-4D97-AF65-F5344CB8AC3E}">
        <p14:creationId xmlns:p14="http://schemas.microsoft.com/office/powerpoint/2010/main" val="4844199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39"/>
            <a:ext cx="8229600" cy="1011583"/>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dirty="0"/>
              <a:t>     </a:t>
            </a:r>
            <a:r>
              <a:rPr lang="ro-RO" sz="2200" dirty="0"/>
              <a:t>11. Care este responsabilitatea principală a Supervizorului?</a:t>
            </a:r>
            <a:r>
              <a:rPr lang="ro-RO" sz="2200" b="1" dirty="0"/>
              <a:t/>
            </a:r>
            <a:br>
              <a:rPr lang="ro-RO" sz="2200" b="1" dirty="0"/>
            </a:br>
            <a:r>
              <a:rPr lang="ro-RO" sz="2200" dirty="0"/>
              <a:t/>
            </a:r>
            <a:br>
              <a:rPr lang="ro-RO" sz="2200" dirty="0"/>
            </a:br>
            <a:r>
              <a:rPr lang="ro-RO" dirty="0"/>
              <a:t/>
            </a:r>
            <a:br>
              <a:rPr lang="ro-RO" dirty="0"/>
            </a:br>
            <a:r>
              <a:rPr lang="ro-RO" dirty="0"/>
              <a:t/>
            </a:r>
            <a:br>
              <a:rPr lang="ro-RO" dirty="0"/>
            </a:br>
            <a:endParaRPr lang="ro-RO" dirty="0"/>
          </a:p>
        </p:txBody>
      </p:sp>
      <p:sp>
        <p:nvSpPr>
          <p:cNvPr id="3" name="Content Placeholder 2"/>
          <p:cNvSpPr>
            <a:spLocks noGrp="1"/>
          </p:cNvSpPr>
          <p:nvPr>
            <p:ph idx="1"/>
          </p:nvPr>
        </p:nvSpPr>
        <p:spPr>
          <a:xfrm>
            <a:off x="952959" y="1302743"/>
            <a:ext cx="7056304" cy="2751463"/>
          </a:xfrm>
        </p:spPr>
        <p:txBody>
          <a:bodyPr/>
          <a:lstStyle/>
          <a:p>
            <a:pPr marL="0" indent="0">
              <a:buNone/>
            </a:pPr>
            <a:r>
              <a:rPr lang="ro-RO" sz="1600" dirty="0">
                <a:hlinkClick r:id="rId2" action="ppaction://hlinksldjump"/>
              </a:rPr>
              <a:t>A. Introducerea datelor </a:t>
            </a:r>
            <a:endParaRPr lang="ro-RO" sz="1600" dirty="0"/>
          </a:p>
          <a:p>
            <a:pPr marL="0" indent="0">
              <a:buNone/>
            </a:pPr>
            <a:r>
              <a:rPr lang="ro-RO" sz="1600" dirty="0">
                <a:hlinkClick r:id="rId3" action="ppaction://hlinksldjump"/>
              </a:rPr>
              <a:t>B. Validarea și aprobarea datelor </a:t>
            </a:r>
            <a:endParaRPr lang="ro-RO" sz="1600" dirty="0"/>
          </a:p>
          <a:p>
            <a:pPr marL="0" indent="0">
              <a:buNone/>
            </a:pPr>
            <a:r>
              <a:rPr lang="ro-RO" sz="1600" dirty="0">
                <a:hlinkClick r:id="rId2" action="ppaction://hlinksldjump"/>
              </a:rPr>
              <a:t>C. Crearea conturilor </a:t>
            </a:r>
            <a:endParaRPr lang="ro-RO" sz="1600" dirty="0"/>
          </a:p>
          <a:p>
            <a:pPr marL="0" indent="0">
              <a:buNone/>
            </a:pPr>
            <a:r>
              <a:rPr lang="ro-RO" sz="1600" dirty="0">
                <a:hlinkClick r:id="rId2" action="ppaction://hlinksldjump"/>
              </a:rPr>
              <a:t>D. Publicarea automată</a:t>
            </a:r>
            <a:endParaRPr lang="ro-RO" sz="1600" dirty="0"/>
          </a:p>
          <a:p>
            <a:endParaRPr lang="ro-RO" dirty="0"/>
          </a:p>
        </p:txBody>
      </p:sp>
    </p:spTree>
    <p:extLst>
      <p:ext uri="{BB962C8B-B14F-4D97-AF65-F5344CB8AC3E}">
        <p14:creationId xmlns:p14="http://schemas.microsoft.com/office/powerpoint/2010/main" val="2119282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86" y="252603"/>
            <a:ext cx="8229600" cy="1143000"/>
          </a:xfrm>
        </p:spPr>
        <p:txBody>
          <a:bodyPr>
            <a:normAutofit fontScale="90000"/>
          </a:bodyPr>
          <a:lstStyle/>
          <a:p>
            <a:pPr algn="l"/>
            <a:r>
              <a:rPr lang="ro-RO" sz="2200" dirty="0"/>
              <a:t/>
            </a:r>
            <a:br>
              <a:rPr lang="ro-RO" sz="2200" dirty="0"/>
            </a:br>
            <a:r>
              <a:rPr lang="ro-RO" sz="2200" dirty="0"/>
              <a:t>12. Ce acțiune NU poate face Supervizorul?</a:t>
            </a:r>
            <a:r>
              <a:rPr lang="ro-RO" b="1" dirty="0"/>
              <a:t/>
            </a:r>
            <a:br>
              <a:rPr lang="ro-RO" b="1" dirty="0"/>
            </a:br>
            <a:endParaRPr lang="ro-RO" dirty="0"/>
          </a:p>
        </p:txBody>
      </p:sp>
      <p:sp>
        <p:nvSpPr>
          <p:cNvPr id="3" name="Content Placeholder 2"/>
          <p:cNvSpPr>
            <a:spLocks noGrp="1"/>
          </p:cNvSpPr>
          <p:nvPr>
            <p:ph idx="1"/>
          </p:nvPr>
        </p:nvSpPr>
        <p:spPr>
          <a:xfrm>
            <a:off x="743639" y="1247661"/>
            <a:ext cx="7287657" cy="3577728"/>
          </a:xfrm>
        </p:spPr>
        <p:txBody>
          <a:bodyPr/>
          <a:lstStyle/>
          <a:p>
            <a:pPr marL="0" indent="0">
              <a:buNone/>
            </a:pPr>
            <a:r>
              <a:rPr lang="ro-RO" sz="1600" dirty="0">
                <a:hlinkClick r:id="rId2" action="ppaction://hlinksldjump"/>
              </a:rPr>
              <a:t>A. Aprobarea unei schițe </a:t>
            </a:r>
            <a:endParaRPr lang="ro-RO" sz="1600" dirty="0"/>
          </a:p>
          <a:p>
            <a:pPr marL="0" indent="0">
              <a:buNone/>
            </a:pPr>
            <a:r>
              <a:rPr lang="ro-RO" sz="1600" dirty="0">
                <a:hlinkClick r:id="rId2" action="ppaction://hlinksldjump"/>
              </a:rPr>
              <a:t>B. Respingerea unei schițe </a:t>
            </a:r>
            <a:endParaRPr lang="ro-RO" sz="1600" dirty="0"/>
          </a:p>
          <a:p>
            <a:pPr marL="0" indent="0">
              <a:buNone/>
            </a:pPr>
            <a:r>
              <a:rPr lang="ro-RO" sz="1600" dirty="0">
                <a:hlinkClick r:id="rId3" action="ppaction://hlinksldjump"/>
              </a:rPr>
              <a:t>C. Vectorizarea unui drum </a:t>
            </a:r>
            <a:endParaRPr lang="ro-RO" sz="1600" dirty="0"/>
          </a:p>
          <a:p>
            <a:pPr marL="0" indent="0">
              <a:buNone/>
            </a:pPr>
            <a:r>
              <a:rPr lang="ro-RO" sz="1600" dirty="0">
                <a:hlinkClick r:id="rId2" action="ppaction://hlinksldjump"/>
              </a:rPr>
              <a:t>D. Publicarea unei acțiuni</a:t>
            </a:r>
            <a:endParaRPr lang="ro-RO" sz="1600" dirty="0"/>
          </a:p>
          <a:p>
            <a:endParaRPr lang="ro-RO" dirty="0"/>
          </a:p>
        </p:txBody>
      </p:sp>
    </p:spTree>
    <p:extLst>
      <p:ext uri="{BB962C8B-B14F-4D97-AF65-F5344CB8AC3E}">
        <p14:creationId xmlns:p14="http://schemas.microsoft.com/office/powerpoint/2010/main" val="4249859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44" y="186503"/>
            <a:ext cx="8229600" cy="1143000"/>
          </a:xfrm>
        </p:spPr>
        <p:txBody>
          <a:bodyPr>
            <a:normAutofit fontScale="90000"/>
          </a:bodyPr>
          <a:lstStyle/>
          <a:p>
            <a:pPr algn="l"/>
            <a:r>
              <a:rPr lang="ro-RO" sz="3200" dirty="0"/>
              <a:t/>
            </a:r>
            <a:br>
              <a:rPr lang="ro-RO" sz="3200" dirty="0"/>
            </a:br>
            <a:r>
              <a:rPr lang="ro-RO" sz="2100" dirty="0"/>
              <a:t>13. Cine poate publica o acțiune de tip drum sau număr administrativ?</a:t>
            </a:r>
            <a:br>
              <a:rPr lang="ro-RO" sz="2100" dirty="0"/>
            </a:br>
            <a:r>
              <a:rPr lang="ro-RO" sz="2200" dirty="0"/>
              <a:t/>
            </a:r>
            <a:br>
              <a:rPr lang="ro-RO" sz="2200" dirty="0"/>
            </a:br>
            <a:r>
              <a:rPr lang="ro-RO" sz="2200" dirty="0"/>
              <a:t>  </a:t>
            </a:r>
            <a:r>
              <a:rPr lang="ro-RO" sz="3200" dirty="0"/>
              <a:t/>
            </a:r>
            <a:br>
              <a:rPr lang="ro-RO" sz="3200" dirty="0"/>
            </a:br>
            <a:endParaRPr lang="ro-RO" sz="2200" dirty="0"/>
          </a:p>
        </p:txBody>
      </p:sp>
      <p:sp>
        <p:nvSpPr>
          <p:cNvPr id="3" name="Content Placeholder 2"/>
          <p:cNvSpPr>
            <a:spLocks noGrp="1"/>
          </p:cNvSpPr>
          <p:nvPr>
            <p:ph idx="1"/>
          </p:nvPr>
        </p:nvSpPr>
        <p:spPr>
          <a:xfrm>
            <a:off x="655503" y="1467997"/>
            <a:ext cx="8229600" cy="4525963"/>
          </a:xfrm>
        </p:spPr>
        <p:txBody>
          <a:bodyPr/>
          <a:lstStyle/>
          <a:p>
            <a:pPr marL="0" indent="0">
              <a:buNone/>
            </a:pPr>
            <a:r>
              <a:rPr lang="ro-RO" sz="1600" dirty="0">
                <a:hlinkClick r:id="rId2" action="ppaction://hlinksldjump"/>
              </a:rPr>
              <a:t>A. Doar Referentul </a:t>
            </a:r>
            <a:endParaRPr lang="ro-RO" sz="1600" dirty="0"/>
          </a:p>
          <a:p>
            <a:pPr marL="0" indent="0">
              <a:buNone/>
            </a:pPr>
            <a:r>
              <a:rPr lang="ro-RO" sz="1600" dirty="0">
                <a:hlinkClick r:id="rId2" action="ppaction://hlinksldjump"/>
              </a:rPr>
              <a:t>B. Doar Administratorul ANCPI </a:t>
            </a:r>
            <a:endParaRPr lang="ro-RO" sz="1600" dirty="0"/>
          </a:p>
          <a:p>
            <a:pPr marL="0" indent="0">
              <a:buNone/>
            </a:pPr>
            <a:r>
              <a:rPr lang="ro-RO" sz="1600" dirty="0">
                <a:hlinkClick r:id="rId3" action="ppaction://hlinksldjump"/>
              </a:rPr>
              <a:t>C. Doar Supervizorul </a:t>
            </a:r>
            <a:endParaRPr lang="ro-RO" sz="1600" dirty="0"/>
          </a:p>
          <a:p>
            <a:pPr marL="0" indent="0">
              <a:buNone/>
            </a:pPr>
            <a:r>
              <a:rPr lang="ro-RO" sz="1600" dirty="0">
                <a:hlinkClick r:id="rId2" action="ppaction://hlinksldjump"/>
              </a:rPr>
              <a:t>D. Orice utilizator autentificat</a:t>
            </a:r>
            <a:endParaRPr lang="ro-RO" sz="1600" dirty="0"/>
          </a:p>
          <a:p>
            <a:endParaRPr lang="ro-RO" dirty="0"/>
          </a:p>
        </p:txBody>
      </p:sp>
    </p:spTree>
    <p:extLst>
      <p:ext uri="{BB962C8B-B14F-4D97-AF65-F5344CB8AC3E}">
        <p14:creationId xmlns:p14="http://schemas.microsoft.com/office/powerpoint/2010/main" val="2689136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86"/>
            <a:ext cx="8532564" cy="762000"/>
          </a:xfrm>
        </p:spPr>
        <p:txBody>
          <a:bodyPr>
            <a:normAutofit fontScale="90000"/>
          </a:bodyPr>
          <a:lstStyle/>
          <a:p>
            <a:pPr algn="l"/>
            <a:r>
              <a:rPr lang="ro-RO" dirty="0"/>
              <a:t/>
            </a:r>
            <a:br>
              <a:rPr lang="ro-RO" dirty="0"/>
            </a:br>
            <a:r>
              <a:rPr lang="ro-RO" dirty="0"/>
              <a:t/>
            </a:r>
            <a:br>
              <a:rPr lang="ro-RO" dirty="0"/>
            </a:br>
            <a:r>
              <a:rPr lang="ro-RO" dirty="0"/>
              <a:t>             </a:t>
            </a:r>
            <a:br>
              <a:rPr lang="ro-RO" dirty="0"/>
            </a:br>
            <a:r>
              <a:rPr lang="ro-RO" sz="2000" dirty="0"/>
              <a:t>14. Ce se întâmplă dacă Supervizorul nu publică manual o acțiune aprobată?</a:t>
            </a:r>
            <a:r>
              <a:rPr lang="ro-RO" sz="2200" dirty="0"/>
              <a:t/>
            </a:r>
            <a:br>
              <a:rPr lang="ro-RO" sz="2200" dirty="0"/>
            </a:br>
            <a:r>
              <a:rPr lang="ro-RO" sz="2200" dirty="0"/>
              <a:t/>
            </a:r>
            <a:br>
              <a:rPr lang="ro-RO" sz="2200" dirty="0"/>
            </a:br>
            <a:r>
              <a:rPr lang="ro-RO" sz="2200" dirty="0"/>
              <a:t/>
            </a:r>
            <a:br>
              <a:rPr lang="ro-RO" sz="2200" dirty="0"/>
            </a:br>
            <a:r>
              <a:rPr lang="ro-RO" dirty="0"/>
              <a:t/>
            </a:r>
            <a:br>
              <a:rPr lang="ro-RO" dirty="0"/>
            </a:br>
            <a:endParaRPr lang="ro-RO" sz="2200" dirty="0"/>
          </a:p>
        </p:txBody>
      </p:sp>
      <p:sp>
        <p:nvSpPr>
          <p:cNvPr id="3" name="Content Placeholder 2"/>
          <p:cNvSpPr>
            <a:spLocks noGrp="1"/>
          </p:cNvSpPr>
          <p:nvPr>
            <p:ph idx="1"/>
          </p:nvPr>
        </p:nvSpPr>
        <p:spPr>
          <a:xfrm>
            <a:off x="688554" y="1417638"/>
            <a:ext cx="7111388" cy="3159087"/>
          </a:xfrm>
        </p:spPr>
        <p:txBody>
          <a:bodyPr/>
          <a:lstStyle/>
          <a:p>
            <a:pPr marL="0" indent="0">
              <a:buNone/>
            </a:pPr>
            <a:r>
              <a:rPr lang="ro-RO" sz="1600" dirty="0">
                <a:hlinkClick r:id="rId2" action="ppaction://hlinksldjump"/>
              </a:rPr>
              <a:t>A. Se șterge </a:t>
            </a:r>
            <a:endParaRPr lang="ro-RO" sz="1600" dirty="0"/>
          </a:p>
          <a:p>
            <a:pPr marL="0" indent="0">
              <a:buNone/>
            </a:pPr>
            <a:r>
              <a:rPr lang="ro-RO" sz="1600" dirty="0">
                <a:hlinkClick r:id="rId2" action="ppaction://hlinksldjump"/>
              </a:rPr>
              <a:t>B. Se respinge </a:t>
            </a:r>
            <a:endParaRPr lang="ro-RO" sz="1600" dirty="0"/>
          </a:p>
          <a:p>
            <a:pPr marL="0" indent="0">
              <a:buNone/>
            </a:pPr>
            <a:r>
              <a:rPr lang="ro-RO" sz="1600" dirty="0">
                <a:hlinkClick r:id="rId3" action="ppaction://hlinksldjump"/>
              </a:rPr>
              <a:t>C. Se publică automat după 3 zile </a:t>
            </a:r>
            <a:endParaRPr lang="ro-RO" sz="1600" dirty="0"/>
          </a:p>
          <a:p>
            <a:pPr marL="0" indent="0">
              <a:buNone/>
            </a:pPr>
            <a:r>
              <a:rPr lang="ro-RO" sz="1600" dirty="0">
                <a:hlinkClick r:id="rId2" action="ppaction://hlinksldjump"/>
              </a:rPr>
              <a:t>D. Rămâne blocată</a:t>
            </a:r>
            <a:endParaRPr lang="ro-RO" sz="1600" dirty="0"/>
          </a:p>
          <a:p>
            <a:pPr marL="0" indent="0">
              <a:buNone/>
            </a:pPr>
            <a:endParaRPr lang="ro-RO" dirty="0"/>
          </a:p>
        </p:txBody>
      </p:sp>
    </p:spTree>
    <p:extLst>
      <p:ext uri="{BB962C8B-B14F-4D97-AF65-F5344CB8AC3E}">
        <p14:creationId xmlns:p14="http://schemas.microsoft.com/office/powerpoint/2010/main" val="1677876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9251"/>
          </a:xfrm>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3200" dirty="0"/>
              <a:t> </a:t>
            </a:r>
            <a:r>
              <a:rPr lang="ro-RO" sz="2200" dirty="0"/>
              <a:t>15. Ce trebuie să verifice Supervizorul înainte de aprobare?</a:t>
            </a:r>
            <a:br>
              <a:rPr lang="ro-RO" sz="2200" dirty="0"/>
            </a:br>
            <a:r>
              <a:rPr lang="ro-RO" sz="2200" dirty="0"/>
              <a:t/>
            </a:r>
            <a:br>
              <a:rPr lang="ro-RO" sz="2200" dirty="0"/>
            </a:br>
            <a:r>
              <a:rPr lang="ro-RO" sz="2200" dirty="0"/>
              <a:t/>
            </a:r>
            <a:br>
              <a:rPr lang="ro-RO" sz="2200" dirty="0"/>
            </a:br>
            <a:r>
              <a:rPr lang="ro-RO" sz="2200" dirty="0"/>
              <a:t/>
            </a:r>
            <a:br>
              <a:rPr lang="ro-RO" sz="2200" dirty="0"/>
            </a:br>
            <a:r>
              <a:rPr lang="ro-RO" sz="2200" dirty="0"/>
              <a:t>                </a:t>
            </a:r>
            <a:r>
              <a:rPr lang="ro-RO" sz="3200" dirty="0"/>
              <a:t/>
            </a:r>
            <a:br>
              <a:rPr lang="ro-RO" sz="3200" dirty="0"/>
            </a:br>
            <a:endParaRPr lang="ro-RO" sz="3200" dirty="0"/>
          </a:p>
        </p:txBody>
      </p:sp>
      <p:sp>
        <p:nvSpPr>
          <p:cNvPr id="3" name="Content Placeholder 2"/>
          <p:cNvSpPr>
            <a:spLocks noGrp="1"/>
          </p:cNvSpPr>
          <p:nvPr>
            <p:ph idx="1"/>
          </p:nvPr>
        </p:nvSpPr>
        <p:spPr>
          <a:xfrm>
            <a:off x="710588" y="1417638"/>
            <a:ext cx="6395292" cy="3897217"/>
          </a:xfrm>
        </p:spPr>
        <p:txBody>
          <a:bodyPr/>
          <a:lstStyle/>
          <a:p>
            <a:pPr marL="0" indent="0">
              <a:buNone/>
            </a:pPr>
            <a:r>
              <a:rPr lang="ro-RO" sz="1600" dirty="0">
                <a:hlinkClick r:id="rId2" action="ppaction://hlinksldjump"/>
              </a:rPr>
              <a:t>A. Doar geometria </a:t>
            </a:r>
            <a:endParaRPr lang="ro-RO" sz="1600" dirty="0"/>
          </a:p>
          <a:p>
            <a:pPr marL="0" indent="0">
              <a:buNone/>
            </a:pPr>
            <a:r>
              <a:rPr lang="ro-RO" sz="1600" dirty="0">
                <a:hlinkClick r:id="rId2" action="ppaction://hlinksldjump"/>
              </a:rPr>
              <a:t>B. Doar documentul legal </a:t>
            </a:r>
            <a:endParaRPr lang="ro-RO" sz="1600" dirty="0"/>
          </a:p>
          <a:p>
            <a:pPr marL="0" indent="0">
              <a:buNone/>
            </a:pPr>
            <a:r>
              <a:rPr lang="ro-RO" sz="1600" dirty="0">
                <a:hlinkClick r:id="rId3" action="ppaction://hlinksldjump"/>
              </a:rPr>
              <a:t>C. Toate datele introduse de Referent </a:t>
            </a:r>
            <a:endParaRPr lang="ro-RO" sz="1600" dirty="0"/>
          </a:p>
          <a:p>
            <a:pPr marL="0" indent="0">
              <a:buNone/>
            </a:pPr>
            <a:r>
              <a:rPr lang="ro-RO" sz="1600" dirty="0">
                <a:hlinkClick r:id="rId2" action="ppaction://hlinksldjump"/>
              </a:rPr>
              <a:t>D. Doar numele drumului</a:t>
            </a:r>
            <a:endParaRPr lang="ro-RO" sz="1600" dirty="0"/>
          </a:p>
          <a:p>
            <a:endParaRPr lang="ro-RO" dirty="0"/>
          </a:p>
        </p:txBody>
      </p:sp>
    </p:spTree>
    <p:extLst>
      <p:ext uri="{BB962C8B-B14F-4D97-AF65-F5344CB8AC3E}">
        <p14:creationId xmlns:p14="http://schemas.microsoft.com/office/powerpoint/2010/main" val="1653273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60" y="164469"/>
            <a:ext cx="8857562" cy="771965"/>
          </a:xfrm>
        </p:spPr>
        <p:txBody>
          <a:bodyPr>
            <a:normAutofit fontScale="90000"/>
          </a:bodyPr>
          <a:lstStyle/>
          <a:p>
            <a:pPr algn="l"/>
            <a:r>
              <a:rPr lang="ro-RO" sz="3200" dirty="0"/>
              <a:t/>
            </a:r>
            <a:br>
              <a:rPr lang="ro-RO" sz="3200" dirty="0"/>
            </a:br>
            <a:r>
              <a:rPr lang="ro-RO" sz="3200" dirty="0"/>
              <a:t/>
            </a:r>
            <a:br>
              <a:rPr lang="ro-RO" sz="3200" dirty="0"/>
            </a:br>
            <a:r>
              <a:rPr lang="ro-RO" sz="3200" dirty="0"/>
              <a:t/>
            </a:r>
            <a:br>
              <a:rPr lang="ro-RO" sz="3200" dirty="0"/>
            </a:br>
            <a:r>
              <a:rPr lang="ro-RO" sz="2000" dirty="0"/>
              <a:t>      16. Ce trebuie să facă Supervizorul dacă un drum este vectorizat greșit?</a:t>
            </a:r>
            <a:r>
              <a:rPr lang="ro-RO" sz="2200" dirty="0"/>
              <a:t/>
            </a:r>
            <a:br>
              <a:rPr lang="ro-RO" sz="2200" dirty="0"/>
            </a:br>
            <a:r>
              <a:rPr lang="ro-RO" sz="3200" dirty="0"/>
              <a:t/>
            </a:r>
            <a:br>
              <a:rPr lang="ro-RO" sz="3200" dirty="0"/>
            </a:br>
            <a:r>
              <a:rPr lang="ro-RO" sz="3200" dirty="0"/>
              <a:t/>
            </a:r>
            <a:br>
              <a:rPr lang="ro-RO" sz="3200" dirty="0"/>
            </a:br>
            <a:endParaRPr lang="ro-RO" sz="3200" dirty="0"/>
          </a:p>
        </p:txBody>
      </p:sp>
      <p:sp>
        <p:nvSpPr>
          <p:cNvPr id="3" name="Content Placeholder 2"/>
          <p:cNvSpPr>
            <a:spLocks noGrp="1"/>
          </p:cNvSpPr>
          <p:nvPr>
            <p:ph idx="1"/>
          </p:nvPr>
        </p:nvSpPr>
        <p:spPr>
          <a:xfrm>
            <a:off x="732622" y="1420393"/>
            <a:ext cx="8229600" cy="2696378"/>
          </a:xfrm>
        </p:spPr>
        <p:txBody>
          <a:bodyPr/>
          <a:lstStyle/>
          <a:p>
            <a:pPr marL="0" indent="0">
              <a:buNone/>
            </a:pPr>
            <a:r>
              <a:rPr lang="ro-RO" sz="1600" dirty="0">
                <a:hlinkClick r:id="rId2" action="ppaction://hlinksldjump"/>
              </a:rPr>
              <a:t>A. Să îl corecteze el </a:t>
            </a:r>
            <a:endParaRPr lang="ro-RO" sz="1600" dirty="0"/>
          </a:p>
          <a:p>
            <a:pPr marL="0" indent="0">
              <a:buNone/>
            </a:pPr>
            <a:r>
              <a:rPr lang="ro-RO" sz="1600" dirty="0">
                <a:hlinkClick r:id="rId2" action="ppaction://hlinksldjump"/>
              </a:rPr>
              <a:t>B. Să îl aprobe </a:t>
            </a:r>
            <a:endParaRPr lang="ro-RO" sz="1600" dirty="0"/>
          </a:p>
          <a:p>
            <a:pPr marL="0" indent="0">
              <a:buNone/>
            </a:pPr>
            <a:r>
              <a:rPr lang="ro-RO" sz="1600" dirty="0">
                <a:hlinkClick r:id="rId3" action="ppaction://hlinksldjump"/>
              </a:rPr>
              <a:t>C. Să îl respingă </a:t>
            </a:r>
            <a:endParaRPr lang="ro-RO" sz="1600" dirty="0"/>
          </a:p>
          <a:p>
            <a:pPr marL="0" indent="0">
              <a:buNone/>
            </a:pPr>
            <a:r>
              <a:rPr lang="ro-RO" sz="1600" dirty="0">
                <a:hlinkClick r:id="rId2" action="ppaction://hlinksldjump"/>
              </a:rPr>
              <a:t>D. Să îl publice</a:t>
            </a:r>
            <a:endParaRPr lang="ro-RO" sz="1600" dirty="0"/>
          </a:p>
          <a:p>
            <a:endParaRPr lang="ro-RO" dirty="0"/>
          </a:p>
        </p:txBody>
      </p:sp>
    </p:spTree>
    <p:extLst>
      <p:ext uri="{BB962C8B-B14F-4D97-AF65-F5344CB8AC3E}">
        <p14:creationId xmlns:p14="http://schemas.microsoft.com/office/powerpoint/2010/main" val="30439751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66" y="274638"/>
            <a:ext cx="8229600" cy="683829"/>
          </a:xfrm>
        </p:spPr>
        <p:txBody>
          <a:bodyPr>
            <a:normAutofit fontScale="90000"/>
          </a:bodyPr>
          <a:lstStyle/>
          <a:p>
            <a:pPr algn="l"/>
            <a:r>
              <a:rPr lang="ro-RO" dirty="0"/>
              <a:t/>
            </a:r>
            <a:br>
              <a:rPr lang="ro-RO" dirty="0"/>
            </a:br>
            <a:r>
              <a:rPr lang="ro-RO" dirty="0"/>
              <a:t/>
            </a:r>
            <a:br>
              <a:rPr lang="ro-RO" dirty="0"/>
            </a:br>
            <a:r>
              <a:rPr lang="ro-RO" dirty="0"/>
              <a:t>   </a:t>
            </a:r>
            <a:br>
              <a:rPr lang="ro-RO" dirty="0"/>
            </a:br>
            <a:r>
              <a:rPr lang="ro-RO" dirty="0"/>
              <a:t>   </a:t>
            </a:r>
            <a:r>
              <a:rPr lang="ro-RO" sz="2200" dirty="0"/>
              <a:t>17. Ce verifică Supervizorul la numerele administrative?</a:t>
            </a:r>
            <a:br>
              <a:rPr lang="ro-RO" sz="2200" dirty="0"/>
            </a:br>
            <a:r>
              <a:rPr lang="ro-RO" dirty="0"/>
              <a:t/>
            </a:r>
            <a:br>
              <a:rPr lang="ro-RO" dirty="0"/>
            </a:br>
            <a:r>
              <a:rPr lang="ro-RO" dirty="0"/>
              <a:t/>
            </a:r>
            <a:br>
              <a:rPr lang="ro-RO" dirty="0"/>
            </a:br>
            <a:endParaRPr lang="ro-RO" dirty="0"/>
          </a:p>
        </p:txBody>
      </p:sp>
      <p:sp>
        <p:nvSpPr>
          <p:cNvPr id="3" name="Content Placeholder 2"/>
          <p:cNvSpPr>
            <a:spLocks noGrp="1"/>
          </p:cNvSpPr>
          <p:nvPr>
            <p:ph idx="1"/>
          </p:nvPr>
        </p:nvSpPr>
        <p:spPr>
          <a:xfrm>
            <a:off x="787707" y="1170542"/>
            <a:ext cx="6747831" cy="2068417"/>
          </a:xfrm>
        </p:spPr>
        <p:txBody>
          <a:bodyPr/>
          <a:lstStyle/>
          <a:p>
            <a:pPr marL="0" indent="0">
              <a:buNone/>
            </a:pPr>
            <a:r>
              <a:rPr lang="ro-RO" sz="1600" dirty="0">
                <a:hlinkClick r:id="rId2" action="ppaction://hlinksldjump"/>
              </a:rPr>
              <a:t>A. Doar numărul </a:t>
            </a:r>
            <a:endParaRPr lang="ro-RO" sz="1600" dirty="0"/>
          </a:p>
          <a:p>
            <a:pPr marL="0" indent="0">
              <a:buNone/>
            </a:pPr>
            <a:r>
              <a:rPr lang="ro-RO" sz="1600" dirty="0">
                <a:hlinkClick r:id="rId2" action="ppaction://hlinksldjump"/>
              </a:rPr>
              <a:t>B. Doar poziția </a:t>
            </a:r>
            <a:endParaRPr lang="ro-RO" sz="1600" dirty="0"/>
          </a:p>
          <a:p>
            <a:pPr marL="0" indent="0">
              <a:buNone/>
            </a:pPr>
            <a:r>
              <a:rPr lang="ro-RO" sz="1600" dirty="0">
                <a:hlinkClick r:id="rId3" action="ppaction://hlinksldjump"/>
              </a:rPr>
              <a:t>C. Poziția, documentul legal și unicitatea </a:t>
            </a:r>
            <a:endParaRPr lang="ro-RO" sz="1600" dirty="0"/>
          </a:p>
          <a:p>
            <a:pPr marL="0" indent="0">
              <a:buNone/>
            </a:pPr>
            <a:r>
              <a:rPr lang="ro-RO" sz="1600" dirty="0">
                <a:hlinkClick r:id="rId2" action="ppaction://hlinksldjump"/>
              </a:rPr>
              <a:t>D. Doar documentul legal</a:t>
            </a:r>
            <a:endParaRPr lang="ro-RO" sz="1600" dirty="0"/>
          </a:p>
          <a:p>
            <a:endParaRPr lang="ro-RO" dirty="0"/>
          </a:p>
        </p:txBody>
      </p:sp>
    </p:spTree>
    <p:extLst>
      <p:ext uri="{BB962C8B-B14F-4D97-AF65-F5344CB8AC3E}">
        <p14:creationId xmlns:p14="http://schemas.microsoft.com/office/powerpoint/2010/main" val="7681514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39" y="198302"/>
            <a:ext cx="7755875" cy="885291"/>
          </a:xfrm>
        </p:spPr>
        <p:txBody>
          <a:bodyPr>
            <a:normAutofit fontScale="90000"/>
          </a:bodyPr>
          <a:lstStyle/>
          <a:p>
            <a:pPr algn="l"/>
            <a:r>
              <a:rPr lang="ro-RO" dirty="0"/>
              <a:t/>
            </a:r>
            <a:br>
              <a:rPr lang="ro-RO" dirty="0"/>
            </a:br>
            <a:r>
              <a:rPr lang="ro-RO" dirty="0"/>
              <a:t/>
            </a:r>
            <a:br>
              <a:rPr lang="ro-RO" dirty="0"/>
            </a:br>
            <a:r>
              <a:rPr lang="ro-RO" dirty="0"/>
              <a:t/>
            </a:r>
            <a:br>
              <a:rPr lang="ro-RO" dirty="0"/>
            </a:br>
            <a:r>
              <a:rPr lang="ro-RO" sz="2200" dirty="0"/>
              <a:t>18. Ce status are o acțiune înainte de aprobare?</a:t>
            </a:r>
            <a:br>
              <a:rPr lang="ro-RO" sz="2200" dirty="0"/>
            </a:br>
            <a:r>
              <a:rPr lang="ro-RO" dirty="0"/>
              <a:t/>
            </a:r>
            <a:br>
              <a:rPr lang="ro-RO" dirty="0"/>
            </a:br>
            <a:r>
              <a:rPr lang="ro-RO" dirty="0"/>
              <a:t/>
            </a:r>
            <a:br>
              <a:rPr lang="ro-RO" dirty="0"/>
            </a:br>
            <a:endParaRPr lang="ro-RO" dirty="0"/>
          </a:p>
        </p:txBody>
      </p:sp>
      <p:sp>
        <p:nvSpPr>
          <p:cNvPr id="3" name="Content Placeholder 2"/>
          <p:cNvSpPr>
            <a:spLocks noGrp="1"/>
          </p:cNvSpPr>
          <p:nvPr>
            <p:ph idx="1"/>
          </p:nvPr>
        </p:nvSpPr>
        <p:spPr>
          <a:xfrm>
            <a:off x="809739" y="1274419"/>
            <a:ext cx="6274106" cy="2321805"/>
          </a:xfrm>
        </p:spPr>
        <p:txBody>
          <a:bodyPr>
            <a:normAutofit/>
          </a:bodyPr>
          <a:lstStyle/>
          <a:p>
            <a:pPr marL="0" indent="0">
              <a:buNone/>
            </a:pPr>
            <a:r>
              <a:rPr lang="ro-RO" sz="1600" dirty="0">
                <a:hlinkClick r:id="rId2" action="ppaction://hlinksldjump"/>
              </a:rPr>
              <a:t>A. Publicată </a:t>
            </a:r>
            <a:endParaRPr lang="ro-RO" sz="1600" dirty="0"/>
          </a:p>
          <a:p>
            <a:pPr marL="0" indent="0">
              <a:buNone/>
            </a:pPr>
            <a:r>
              <a:rPr lang="ro-RO" sz="1600" dirty="0">
                <a:hlinkClick r:id="rId3" action="ppaction://hlinksldjump"/>
              </a:rPr>
              <a:t>B. În lucru </a:t>
            </a:r>
            <a:endParaRPr lang="ro-RO" sz="1600" dirty="0"/>
          </a:p>
          <a:p>
            <a:pPr marL="0" indent="0">
              <a:buNone/>
            </a:pPr>
            <a:r>
              <a:rPr lang="ro-RO" sz="1600" dirty="0">
                <a:hlinkClick r:id="rId2" action="ppaction://hlinksldjump"/>
              </a:rPr>
              <a:t>C. Anulată </a:t>
            </a:r>
            <a:endParaRPr lang="ro-RO" sz="1600" dirty="0"/>
          </a:p>
          <a:p>
            <a:pPr marL="0" indent="0">
              <a:buNone/>
            </a:pPr>
            <a:r>
              <a:rPr lang="ro-RO" sz="1600" dirty="0">
                <a:hlinkClick r:id="rId2" action="ppaction://hlinksldjump"/>
              </a:rPr>
              <a:t>D. Ștearsă</a:t>
            </a:r>
            <a:endParaRPr lang="ro-RO" sz="1600" dirty="0"/>
          </a:p>
        </p:txBody>
      </p:sp>
    </p:spTree>
    <p:extLst>
      <p:ext uri="{BB962C8B-B14F-4D97-AF65-F5344CB8AC3E}">
        <p14:creationId xmlns:p14="http://schemas.microsoft.com/office/powerpoint/2010/main" val="3598457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ro-RO" dirty="0"/>
              <a:t/>
            </a:r>
            <a:br>
              <a:rPr lang="ro-RO" dirty="0"/>
            </a:br>
            <a:r>
              <a:rPr lang="ro-RO" dirty="0"/>
              <a:t/>
            </a:r>
            <a:br>
              <a:rPr lang="ro-RO" dirty="0"/>
            </a:br>
            <a:r>
              <a:rPr lang="ro-RO" dirty="0"/>
              <a:t>   </a:t>
            </a:r>
            <a:br>
              <a:rPr lang="ro-RO" dirty="0"/>
            </a:br>
            <a:r>
              <a:rPr lang="ro-RO" sz="2200" dirty="0"/>
              <a:t>19. Ce trebuie să facă Supervizorul când respinge o acțiune?</a:t>
            </a:r>
            <a:br>
              <a:rPr lang="ro-RO" sz="2200" dirty="0"/>
            </a:br>
            <a:r>
              <a:rPr lang="ro-RO" dirty="0"/>
              <a:t/>
            </a:r>
            <a:br>
              <a:rPr lang="ro-RO" dirty="0"/>
            </a:br>
            <a:r>
              <a:rPr lang="ro-RO" dirty="0"/>
              <a:t/>
            </a:r>
            <a:br>
              <a:rPr lang="ro-RO" dirty="0"/>
            </a:br>
            <a:endParaRPr lang="ro-RO" dirty="0"/>
          </a:p>
        </p:txBody>
      </p:sp>
      <p:sp>
        <p:nvSpPr>
          <p:cNvPr id="3" name="Content Placeholder 2"/>
          <p:cNvSpPr>
            <a:spLocks noGrp="1"/>
          </p:cNvSpPr>
          <p:nvPr>
            <p:ph idx="1"/>
          </p:nvPr>
        </p:nvSpPr>
        <p:spPr>
          <a:xfrm>
            <a:off x="820757" y="1093425"/>
            <a:ext cx="6560544" cy="2916716"/>
          </a:xfrm>
        </p:spPr>
        <p:txBody>
          <a:bodyPr/>
          <a:lstStyle/>
          <a:p>
            <a:pPr marL="0" indent="0">
              <a:buNone/>
            </a:pPr>
            <a:r>
              <a:rPr lang="ro-RO" sz="1600" dirty="0">
                <a:hlinkClick r:id="rId2" action="ppaction://hlinksldjump"/>
              </a:rPr>
              <a:t>A. Nimic</a:t>
            </a:r>
            <a:endParaRPr lang="ro-RO" sz="1600" dirty="0"/>
          </a:p>
          <a:p>
            <a:pPr marL="0" indent="0">
              <a:buNone/>
            </a:pPr>
            <a:r>
              <a:rPr lang="ro-RO" sz="1600" dirty="0">
                <a:hlinkClick r:id="rId3" action="ppaction://hlinksldjump"/>
              </a:rPr>
              <a:t>B. Să adauge un motiv </a:t>
            </a:r>
            <a:endParaRPr lang="ro-RO" sz="1600" dirty="0"/>
          </a:p>
          <a:p>
            <a:pPr marL="0" indent="0">
              <a:buNone/>
            </a:pPr>
            <a:r>
              <a:rPr lang="ro-RO" sz="1600" dirty="0">
                <a:hlinkClick r:id="rId2" action="ppaction://hlinksldjump"/>
              </a:rPr>
              <a:t>C. Să o publice </a:t>
            </a:r>
            <a:endParaRPr lang="ro-RO" sz="1600" dirty="0"/>
          </a:p>
          <a:p>
            <a:pPr marL="0" indent="0">
              <a:buNone/>
            </a:pPr>
            <a:r>
              <a:rPr lang="ro-RO" sz="1600" dirty="0">
                <a:hlinkClick r:id="rId2" action="ppaction://hlinksldjump"/>
              </a:rPr>
              <a:t>D. Să o șteargă</a:t>
            </a:r>
            <a:endParaRPr lang="ro-RO" sz="1600" dirty="0"/>
          </a:p>
          <a:p>
            <a:endParaRPr lang="ro-RO" dirty="0"/>
          </a:p>
        </p:txBody>
      </p:sp>
    </p:spTree>
    <p:extLst>
      <p:ext uri="{BB962C8B-B14F-4D97-AF65-F5344CB8AC3E}">
        <p14:creationId xmlns:p14="http://schemas.microsoft.com/office/powerpoint/2010/main" val="522551954"/>
      </p:ext>
    </p:extLst>
  </p:cSld>
  <p:clrMapOvr>
    <a:masterClrMapping/>
  </p:clrMapOvr>
</p:sld>
</file>

<file path=ppt/theme/theme1.xml><?xml version="1.0" encoding="utf-8"?>
<a:theme xmlns:a="http://schemas.openxmlformats.org/drawingml/2006/main" name="Office Theme">
  <a:themeElements>
    <a:clrScheme name="RENNS Professional">
      <a:dk1>
        <a:srgbClr val="1A2B4A"/>
      </a:dk1>
      <a:lt1>
        <a:srgbClr val="FFFFFF"/>
      </a:lt1>
      <a:dk2>
        <a:srgbClr val="1A2B4A"/>
      </a:dk2>
      <a:lt2>
        <a:srgbClr val="F0F4F8"/>
      </a:lt2>
      <a:accent1>
        <a:srgbClr val="0066CC"/>
      </a:accent1>
      <a:accent2>
        <a:srgbClr val="00A896"/>
      </a:accent2>
      <a:accent3>
        <a:srgbClr val="2ECC71"/>
      </a:accent3>
      <a:accent4>
        <a:srgbClr val="F39C12"/>
      </a:accent4>
      <a:accent5>
        <a:srgbClr val="3498DB"/>
      </a:accent5>
      <a:accent6>
        <a:srgbClr val="E74C3C"/>
      </a:accent6>
      <a:hlink>
        <a:srgbClr val="0066CC"/>
      </a:hlink>
      <a:folHlink>
        <a:srgbClr val="004499"/>
      </a:folHlink>
    </a:clrScheme>
    <a:fontScheme name="RENNS">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Slice</Template>
  <TotalTime>1372</TotalTime>
  <Words>3131</Words>
  <Application>Microsoft Office PowerPoint</Application>
  <PresentationFormat>On-screen Show (4:3)</PresentationFormat>
  <Paragraphs>589</Paragraphs>
  <Slides>108</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108</vt:i4>
      </vt:variant>
    </vt:vector>
  </HeadingPairs>
  <TitlesOfParts>
    <vt:vector size="114" baseType="lpstr">
      <vt:lpstr>Arial</vt:lpstr>
      <vt:lpstr>Calibri</vt:lpstr>
      <vt:lpstr>Calibri Light</vt:lpstr>
      <vt:lpstr>Times New Roman</vt:lpstr>
      <vt:lpstr>Trebuchet MS</vt:lpstr>
      <vt:lpstr>Office Theme</vt:lpstr>
      <vt:lpstr>Registrul Electronic Național al  Nomenclaturilor Stradale</vt:lpstr>
      <vt:lpstr>Ce este RENNS?</vt:lpstr>
      <vt:lpstr>Obiectivele sesiunii </vt:lpstr>
      <vt:lpstr>Ce vom parcurge în această sesiune </vt:lpstr>
      <vt:lpstr>Portal-ul RENNS</vt:lpstr>
      <vt:lpstr>Roluri RENNS</vt:lpstr>
      <vt:lpstr>Rolul Referentului în RENNS</vt:lpstr>
      <vt:lpstr>  Ce face concret un Referent?   </vt:lpstr>
      <vt:lpstr> Ce NU poate face un Referent? </vt:lpstr>
      <vt:lpstr> Rolul Supervizorului în RENNS </vt:lpstr>
      <vt:lpstr>Ce face concret un Supervizor? </vt:lpstr>
      <vt:lpstr>Ce NU poate face un Supervizor?</vt:lpstr>
      <vt:lpstr>Diferențe între roluri</vt:lpstr>
      <vt:lpstr>Analogie roluri</vt:lpstr>
      <vt:lpstr>Utilizator cu rol dublu</vt:lpstr>
      <vt:lpstr>Referent vs. Supervizor vs. Rol dublu</vt:lpstr>
      <vt:lpstr>  Cine înrolează utilizatorii RENNS ?   </vt:lpstr>
      <vt:lpstr>Pași înrolare  </vt:lpstr>
      <vt:lpstr>  Cerere de înrolare   </vt:lpstr>
      <vt:lpstr> Adăugare utilizator pe cerere </vt:lpstr>
      <vt:lpstr>Semnare cerere</vt:lpstr>
      <vt:lpstr>Confirma si Trimite</vt:lpstr>
      <vt:lpstr>Observații înrolare</vt:lpstr>
      <vt:lpstr>Autentificare</vt:lpstr>
      <vt:lpstr>  Fluxul de lucru  </vt:lpstr>
      <vt:lpstr>  Analogie Flux RENNS   </vt:lpstr>
      <vt:lpstr> Flux Acțiuni- stări </vt:lpstr>
      <vt:lpstr>   Etapa 1: Schiță   </vt:lpstr>
      <vt:lpstr>   Etapa 2: În lucru   </vt:lpstr>
      <vt:lpstr>  Etapa 3: Aprobat/Respins  </vt:lpstr>
      <vt:lpstr>  Etapa 4: Publicat / Anulat  </vt:lpstr>
      <vt:lpstr> Scenarii posibile </vt:lpstr>
      <vt:lpstr>  Atenționări importante  </vt:lpstr>
      <vt:lpstr>CUD și CUA</vt:lpstr>
      <vt:lpstr>Analogie CUD și CUA</vt:lpstr>
      <vt:lpstr> Ce este vectorizarea? </vt:lpstr>
      <vt:lpstr>   De ce este importantă vectorizarea?    </vt:lpstr>
      <vt:lpstr>  Meniu RENNS  </vt:lpstr>
      <vt:lpstr>  Modul Gestiune Drumuri  </vt:lpstr>
      <vt:lpstr>  Modul Gestiune Drumuri  </vt:lpstr>
      <vt:lpstr>   Exemplu: flux creare drum   </vt:lpstr>
      <vt:lpstr> Acțiuni Gestiune Drumuri </vt:lpstr>
      <vt:lpstr>  Formular drum nou  </vt:lpstr>
      <vt:lpstr> Mai multe tronsoane </vt:lpstr>
      <vt:lpstr> Drumul Vectorizat </vt:lpstr>
      <vt:lpstr>   Salvez sau trimit spre procesare   </vt:lpstr>
      <vt:lpstr> Trimite spre procesare </vt:lpstr>
      <vt:lpstr> Aprob sau Refuz </vt:lpstr>
      <vt:lpstr> Motivul respingerii </vt:lpstr>
      <vt:lpstr> Aprobă drumul </vt:lpstr>
      <vt:lpstr>Publică drumul</vt:lpstr>
      <vt:lpstr>Drum Publicat</vt:lpstr>
      <vt:lpstr>   Modul Gestiune Numere Administrative   </vt:lpstr>
      <vt:lpstr>   Modul Gestiune Numere Administrative   </vt:lpstr>
      <vt:lpstr>  Acțiuni gestionare numere administrative  </vt:lpstr>
      <vt:lpstr>  Creare numere administrative   </vt:lpstr>
      <vt:lpstr>Completare date necesare </vt:lpstr>
      <vt:lpstr> Adăugarea unui număr administrativ </vt:lpstr>
      <vt:lpstr>Trimitere spre procesare</vt:lpstr>
      <vt:lpstr>Supervizor-în lucru</vt:lpstr>
      <vt:lpstr>   Supervizor-Aprobă   </vt:lpstr>
      <vt:lpstr>Supervizor-Publică </vt:lpstr>
      <vt:lpstr>   Numar administrativ publicat   </vt:lpstr>
      <vt:lpstr>   Modul Registru   </vt:lpstr>
      <vt:lpstr>   Modul Registru   </vt:lpstr>
      <vt:lpstr> Modul Registru </vt:lpstr>
      <vt:lpstr> Modul Registru </vt:lpstr>
      <vt:lpstr>    Modul Import Date &amp; Validare   </vt:lpstr>
      <vt:lpstr>  Tipuri de fișiere acceptate la import   </vt:lpstr>
      <vt:lpstr> Exmplu fisier .json </vt:lpstr>
      <vt:lpstr>   Import Date   </vt:lpstr>
      <vt:lpstr>   Gestiune Importuri   </vt:lpstr>
      <vt:lpstr> Atenționări Import </vt:lpstr>
      <vt:lpstr>   Modul Rapoarte   </vt:lpstr>
      <vt:lpstr>Modul Rapoarte</vt:lpstr>
      <vt:lpstr> Generare rapoarte </vt:lpstr>
      <vt:lpstr>   Manuale   </vt:lpstr>
      <vt:lpstr> Greșeli Frecvente în RENNS </vt:lpstr>
      <vt:lpstr>Recomandări pentru UAT</vt:lpstr>
      <vt:lpstr> Test grilă </vt:lpstr>
      <vt:lpstr>   1. Cine poate crea o schiță de drum în RENNS?    </vt:lpstr>
      <vt:lpstr>   2. Ce rol are butonul „Salvează schița”?    </vt:lpstr>
      <vt:lpstr>   3. Ce tip de date poate introduce Referentul?    </vt:lpstr>
      <vt:lpstr>      4. Ce se întâmplă dacă Referentul trimite o schiță cu erori?                      </vt:lpstr>
      <vt:lpstr>     5. Ce trebuie să facă Referentul după vectorizarea drumului?   </vt:lpstr>
      <vt:lpstr>      6. Ce poate modifica Referentul într-o schiță respinsă?    </vt:lpstr>
      <vt:lpstr>                      7. Ce trebuie să facă Referentul înainte de trimiterea spre procesare?     </vt:lpstr>
      <vt:lpstr>       8. Ce înseamnă „tronson de drum”?    </vt:lpstr>
      <vt:lpstr>      9. Ce tip de geometrie are un număr administrativ?   </vt:lpstr>
      <vt:lpstr>  10. Ce înseamnă vectorizarea unui drum?  </vt:lpstr>
      <vt:lpstr>        11. Care este responsabilitatea principală a Supervizorului?    </vt:lpstr>
      <vt:lpstr> 12. Ce acțiune NU poate face Supervizorul? </vt:lpstr>
      <vt:lpstr> 13. Cine poate publica o acțiune de tip drum sau număr administrativ?     </vt:lpstr>
      <vt:lpstr>                14. Ce se întâmplă dacă Supervizorul nu publică manual o acțiune aprobată?    </vt:lpstr>
      <vt:lpstr>    15. Ce trebuie să verifice Supervizorul înainte de aprobare?                     </vt:lpstr>
      <vt:lpstr>         16. Ce trebuie să facă Supervizorul dacă un drum este vectorizat greșit?   </vt:lpstr>
      <vt:lpstr>         17. Ce verifică Supervizorul la numerele administrative?   </vt:lpstr>
      <vt:lpstr>   18. Ce status are o acțiune înainte de aprobare?   </vt:lpstr>
      <vt:lpstr>      19. Ce trebuie să facă Supervizorul când respinge o acțiune?   </vt:lpstr>
      <vt:lpstr>     20. Ce status poate urma după „Respins”?   </vt:lpstr>
      <vt:lpstr>             21. Cine poate reinițializa o acțiune respinsă? </vt:lpstr>
      <vt:lpstr>22. Cine generează CUD și CUA? </vt:lpstr>
      <vt:lpstr>                             23. Cine poate modifica o acțiune aflată în starea „Aprobat”? </vt:lpstr>
      <vt:lpstr>24. Importul de date este recomandat pentru: </vt:lpstr>
      <vt:lpstr>25. Ce se întâmplă cu o acțiune după ce Referentul o reinițializează? </vt:lpstr>
      <vt:lpstr>PowerPoint Presentation</vt:lpstr>
      <vt:lpstr>PowerPoint Presentation</vt:lpstr>
      <vt:lpstr> Va multumim pentru participare!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RENNS  –Registrul Electronic Național de Nomenclatură Stradală</dc:title>
  <dc:subject/>
  <dc:creator>Violeta Leu</dc:creator>
  <cp:keywords/>
  <dc:description>generated using python-pptx</dc:description>
  <cp:lastModifiedBy>Ovidiu STAICU</cp:lastModifiedBy>
  <cp:revision>155</cp:revision>
  <dcterms:created xsi:type="dcterms:W3CDTF">2013-01-27T09:14:16Z</dcterms:created>
  <dcterms:modified xsi:type="dcterms:W3CDTF">2026-04-27T11:54:01Z</dcterms:modified>
  <cp:category/>
</cp:coreProperties>
</file>